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2" r:id="rId8"/>
    <p:sldId id="282" r:id="rId9"/>
    <p:sldId id="267" r:id="rId10"/>
    <p:sldId id="274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192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fr-FR" sz="192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conception de l'élève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Haïti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fr-FR" sz="16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0"/>
              <c:pt idx="0">
                <c:v>Discipline</c:v>
              </c:pt>
              <c:pt idx="1">
                <c:v>Progression</c:v>
              </c:pt>
              <c:pt idx="2">
                <c:v>Pas de progression</c:v>
              </c:pt>
              <c:pt idx="3">
                <c:v>Progression en partie</c:v>
              </c:pt>
              <c:pt idx="4">
                <c:v>Atteinte des objectifs</c:v>
              </c:pt>
              <c:pt idx="5">
                <c:v>Atteinte des objectifs en partie</c:v>
              </c:pt>
              <c:pt idx="6">
                <c:v>Objectifs non atteints</c:v>
              </c:pt>
              <c:pt idx="7">
                <c:v>Attention, concentration et écoute</c:v>
              </c:pt>
              <c:pt idx="8">
                <c:v>Curiosité</c:v>
              </c:pt>
              <c:pt idx="9">
                <c:v>Dynamisme et jeu en collectivité</c:v>
              </c:pt>
              <c:pt idx="10">
                <c:v>Motivation et détermination</c:v>
              </c:pt>
              <c:pt idx="11">
                <c:v>Mise en application des apprentissages et exécution des tâches demandées</c:v>
              </c:pt>
              <c:pt idx="12">
                <c:v>Limitation des apprentissages liée aux contraintes matérielles</c:v>
              </c:pt>
              <c:pt idx="13">
                <c:v>Limitation des apprentissages liée aux contraintes temporelles</c:v>
              </c:pt>
              <c:pt idx="14">
                <c:v>Limitation des apprentissages liée aux contraintes psychologiques</c:v>
              </c:pt>
              <c:pt idx="15">
                <c:v>Engagement et réinvestissement dans les activités</c:v>
              </c:pt>
              <c:pt idx="16">
                <c:v>Engouement pour les cours d'EPS</c:v>
              </c:pt>
              <c:pt idx="17">
                <c:v>Plaisir de pratiquer toutes les APSA</c:v>
              </c:pt>
              <c:pt idx="18">
                <c:v>Déplaisir de pratiquer certaines APSA</c:v>
              </c:pt>
              <c:pt idx="19">
                <c:v>Élèves en difficulté</c:v>
              </c:pt>
              <c:pt idx="20">
                <c:v>Élèves en réussite</c:v>
              </c:pt>
              <c:pt idx="21">
                <c:v>Élèves fatigants</c:v>
              </c:pt>
              <c:pt idx="22">
                <c:v>Élèves bavards</c:v>
              </c:pt>
              <c:pt idx="23">
                <c:v>Élèves créatifs</c:v>
              </c:pt>
              <c:pt idx="24">
                <c:v>Élèves surprenants</c:v>
              </c:pt>
              <c:pt idx="25">
                <c:v>Élèves actifs</c:v>
              </c:pt>
              <c:pt idx="26">
                <c:v>Élèves turbulents et travailleurs</c:v>
              </c:pt>
              <c:pt idx="27">
                <c:v>Adaptation des élèves aux conditions difficiles</c:v>
              </c:pt>
              <c:pt idx="28">
                <c:v>Élèves volontaires et demandeurs</c:v>
              </c:pt>
              <c:pt idx="29">
                <c:v>Non-respect des règles de vie et des camarades</c:v>
              </c:pt>
            </c:strLit>
          </c:cat>
          <c:val>
            <c:numLit>
              <c:formatCode>General</c:formatCode>
              <c:ptCount val="30"/>
              <c:pt idx="0">
                <c:v>1</c:v>
              </c:pt>
              <c:pt idx="1">
                <c:v>4</c:v>
              </c:pt>
              <c:pt idx="2">
                <c:v>0</c:v>
              </c:pt>
              <c:pt idx="3">
                <c:v>2</c:v>
              </c:pt>
              <c:pt idx="4">
                <c:v>4</c:v>
              </c:pt>
              <c:pt idx="5">
                <c:v>3</c:v>
              </c:pt>
              <c:pt idx="6">
                <c:v>0</c:v>
              </c:pt>
              <c:pt idx="7">
                <c:v>1</c:v>
              </c:pt>
              <c:pt idx="8">
                <c:v>0</c:v>
              </c:pt>
              <c:pt idx="9">
                <c:v>1</c:v>
              </c:pt>
              <c:pt idx="10">
                <c:v>3</c:v>
              </c:pt>
              <c:pt idx="11">
                <c:v>2</c:v>
              </c:pt>
              <c:pt idx="12">
                <c:v>4</c:v>
              </c:pt>
              <c:pt idx="13">
                <c:v>0</c:v>
              </c:pt>
              <c:pt idx="14">
                <c:v>1</c:v>
              </c:pt>
              <c:pt idx="15">
                <c:v>0</c:v>
              </c:pt>
              <c:pt idx="16">
                <c:v>4</c:v>
              </c:pt>
              <c:pt idx="17">
                <c:v>4</c:v>
              </c:pt>
              <c:pt idx="18">
                <c:v>3</c:v>
              </c:pt>
              <c:pt idx="19">
                <c:v>4</c:v>
              </c:pt>
              <c:pt idx="20">
                <c:v>4</c:v>
              </c:pt>
              <c:pt idx="21">
                <c:v>0</c:v>
              </c:pt>
              <c:pt idx="22">
                <c:v>1</c:v>
              </c:pt>
              <c:pt idx="23">
                <c:v>1</c:v>
              </c:pt>
              <c:pt idx="24">
                <c:v>2</c:v>
              </c:pt>
              <c:pt idx="25">
                <c:v>3</c:v>
              </c:pt>
              <c:pt idx="26">
                <c:v>2</c:v>
              </c:pt>
              <c:pt idx="27">
                <c:v>1</c:v>
              </c:pt>
              <c:pt idx="28">
                <c:v>0</c:v>
              </c:pt>
              <c:pt idx="29">
                <c:v>1</c:v>
              </c:pt>
            </c:numLit>
          </c:val>
        </c:ser>
        <c:ser>
          <c:idx val="1"/>
          <c:order val="1"/>
          <c:tx>
            <c:v>Martinique</c:v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fr-FR" sz="16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0"/>
              <c:pt idx="0">
                <c:v>Discipline</c:v>
              </c:pt>
              <c:pt idx="1">
                <c:v>Progression</c:v>
              </c:pt>
              <c:pt idx="2">
                <c:v>Pas de progression</c:v>
              </c:pt>
              <c:pt idx="3">
                <c:v>Progression en partie</c:v>
              </c:pt>
              <c:pt idx="4">
                <c:v>Atteinte des objectifs</c:v>
              </c:pt>
              <c:pt idx="5">
                <c:v>Atteinte des objectifs en partie</c:v>
              </c:pt>
              <c:pt idx="6">
                <c:v>Objectifs non atteints</c:v>
              </c:pt>
              <c:pt idx="7">
                <c:v>Attention, concentration et écoute</c:v>
              </c:pt>
              <c:pt idx="8">
                <c:v>Curiosité</c:v>
              </c:pt>
              <c:pt idx="9">
                <c:v>Dynamisme et jeu en collectivité</c:v>
              </c:pt>
              <c:pt idx="10">
                <c:v>Motivation et détermination</c:v>
              </c:pt>
              <c:pt idx="11">
                <c:v>Mise en application des apprentissages et exécution des tâches demandées</c:v>
              </c:pt>
              <c:pt idx="12">
                <c:v>Limitation des apprentissages liée aux contraintes matérielles</c:v>
              </c:pt>
              <c:pt idx="13">
                <c:v>Limitation des apprentissages liée aux contraintes temporelles</c:v>
              </c:pt>
              <c:pt idx="14">
                <c:v>Limitation des apprentissages liée aux contraintes psychologiques</c:v>
              </c:pt>
              <c:pt idx="15">
                <c:v>Engagement et réinvestissement dans les activités</c:v>
              </c:pt>
              <c:pt idx="16">
                <c:v>Engouement pour les cours d'EPS</c:v>
              </c:pt>
              <c:pt idx="17">
                <c:v>Plaisir de pratiquer toutes les APSA</c:v>
              </c:pt>
              <c:pt idx="18">
                <c:v>Déplaisir de pratiquer certaines APSA</c:v>
              </c:pt>
              <c:pt idx="19">
                <c:v>Élèves en difficulté</c:v>
              </c:pt>
              <c:pt idx="20">
                <c:v>Élèves en réussite</c:v>
              </c:pt>
              <c:pt idx="21">
                <c:v>Élèves fatigants</c:v>
              </c:pt>
              <c:pt idx="22">
                <c:v>Élèves bavards</c:v>
              </c:pt>
              <c:pt idx="23">
                <c:v>Élèves créatifs</c:v>
              </c:pt>
              <c:pt idx="24">
                <c:v>Élèves surprenants</c:v>
              </c:pt>
              <c:pt idx="25">
                <c:v>Élèves actifs</c:v>
              </c:pt>
              <c:pt idx="26">
                <c:v>Élèves turbulents et travailleurs</c:v>
              </c:pt>
              <c:pt idx="27">
                <c:v>Adaptation des élèves aux conditions difficiles</c:v>
              </c:pt>
              <c:pt idx="28">
                <c:v>Élèves volontaires et demandeurs</c:v>
              </c:pt>
              <c:pt idx="29">
                <c:v>Non-respect des règles de vie et des camarades</c:v>
              </c:pt>
            </c:strLit>
          </c:cat>
          <c:val>
            <c:numLit>
              <c:formatCode>General</c:formatCode>
              <c:ptCount val="30"/>
              <c:pt idx="0">
                <c:v>3</c:v>
              </c:pt>
              <c:pt idx="1">
                <c:v>7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9</c:v>
              </c:pt>
              <c:pt idx="6">
                <c:v>1</c:v>
              </c:pt>
              <c:pt idx="7">
                <c:v>11</c:v>
              </c:pt>
              <c:pt idx="8">
                <c:v>3</c:v>
              </c:pt>
              <c:pt idx="9">
                <c:v>0</c:v>
              </c:pt>
              <c:pt idx="10">
                <c:v>5</c:v>
              </c:pt>
              <c:pt idx="11">
                <c:v>1</c:v>
              </c:pt>
              <c:pt idx="12">
                <c:v>3</c:v>
              </c:pt>
              <c:pt idx="13">
                <c:v>1</c:v>
              </c:pt>
              <c:pt idx="14">
                <c:v>0</c:v>
              </c:pt>
              <c:pt idx="15">
                <c:v>2</c:v>
              </c:pt>
              <c:pt idx="16">
                <c:v>13</c:v>
              </c:pt>
              <c:pt idx="17">
                <c:v>10</c:v>
              </c:pt>
              <c:pt idx="18">
                <c:v>3</c:v>
              </c:pt>
              <c:pt idx="19">
                <c:v>5</c:v>
              </c:pt>
              <c:pt idx="20">
                <c:v>13</c:v>
              </c:pt>
              <c:pt idx="21">
                <c:v>1</c:v>
              </c:pt>
              <c:pt idx="22">
                <c:v>3</c:v>
              </c:pt>
              <c:pt idx="23">
                <c:v>0</c:v>
              </c:pt>
              <c:pt idx="24">
                <c:v>3</c:v>
              </c:pt>
              <c:pt idx="25">
                <c:v>1</c:v>
              </c:pt>
              <c:pt idx="26">
                <c:v>0</c:v>
              </c:pt>
              <c:pt idx="27">
                <c:v>0</c:v>
              </c:pt>
              <c:pt idx="28">
                <c:v>1</c:v>
              </c:pt>
              <c:pt idx="29">
                <c:v>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174916192"/>
        <c:axId val="174923640"/>
      </c:barChart>
      <c:valAx>
        <c:axId val="17492364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174916192"/>
        <c:crosses val="autoZero"/>
        <c:crossBetween val="between"/>
      </c:valAx>
      <c:catAx>
        <c:axId val="174916192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16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749236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t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fr-FR" sz="16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6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4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DDRI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Haïti</c:v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Définition</c:v>
              </c:pt>
              <c:pt idx="1">
                <c:v>dévolution</c:v>
              </c:pt>
              <c:pt idx="2">
                <c:v>régulation</c:v>
              </c:pt>
              <c:pt idx="3">
                <c:v>institutionalisation</c:v>
              </c:pt>
            </c:strLit>
          </c:cat>
          <c:val>
            <c:numLit>
              <c:formatCode>General</c:formatCode>
              <c:ptCount val="4"/>
              <c:pt idx="0">
                <c:v>9</c:v>
              </c:pt>
              <c:pt idx="1">
                <c:v>1</c:v>
              </c:pt>
              <c:pt idx="2">
                <c:v>2</c:v>
              </c:pt>
              <c:pt idx="3">
                <c:v>2</c:v>
              </c:pt>
            </c:numLit>
          </c:val>
        </c:ser>
        <c:ser>
          <c:idx val="1"/>
          <c:order val="1"/>
          <c:tx>
            <c:v>Martinique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Définition</c:v>
              </c:pt>
              <c:pt idx="1">
                <c:v>dévolution</c:v>
              </c:pt>
              <c:pt idx="2">
                <c:v>régulation</c:v>
              </c:pt>
              <c:pt idx="3">
                <c:v>institutionalisation</c:v>
              </c:pt>
            </c:strLit>
          </c:cat>
          <c:val>
            <c:numLit>
              <c:formatCode>General</c:formatCode>
              <c:ptCount val="4"/>
              <c:pt idx="0">
                <c:v>8</c:v>
              </c:pt>
              <c:pt idx="1">
                <c:v>1</c:v>
              </c:pt>
              <c:pt idx="2">
                <c:v>2</c:v>
              </c:pt>
              <c:pt idx="3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4919328"/>
        <c:axId val="174918936"/>
      </c:barChart>
      <c:valAx>
        <c:axId val="17491893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minorGridlines>
          <c:spPr>
            <a:ln w="9528" cap="flat">
              <a:solidFill>
                <a:srgbClr val="F2F2F2"/>
              </a:solidFill>
              <a:prstDash val="solid"/>
              <a:round/>
            </a:ln>
          </c:spPr>
        </c:minorGridlines>
        <c:numFmt formatCode="0&quot;.&quot;0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74919328"/>
        <c:crosses val="autoZero"/>
        <c:crossBetween val="between"/>
      </c:valAx>
      <c:catAx>
        <c:axId val="174919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7491893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t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fr-FR" sz="2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2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88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fr-FR" sz="288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Triplet de genèse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Haïti</c:v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Topogenèse</c:v>
              </c:pt>
              <c:pt idx="1">
                <c:v>Mésogenèse</c:v>
              </c:pt>
              <c:pt idx="2">
                <c:v>Chronogenèse</c:v>
              </c:pt>
            </c:strLit>
          </c:cat>
          <c:val>
            <c:numLit>
              <c:formatCode>General</c:formatCode>
              <c:ptCount val="3"/>
              <c:pt idx="0">
                <c:v>22</c:v>
              </c:pt>
              <c:pt idx="1">
                <c:v>23</c:v>
              </c:pt>
              <c:pt idx="2">
                <c:v>3</c:v>
              </c:pt>
            </c:numLit>
          </c:val>
        </c:ser>
        <c:ser>
          <c:idx val="1"/>
          <c:order val="1"/>
          <c:tx>
            <c:v>Martinique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Topogenèse</c:v>
              </c:pt>
              <c:pt idx="1">
                <c:v>Mésogenèse</c:v>
              </c:pt>
              <c:pt idx="2">
                <c:v>Chronogenèse</c:v>
              </c:pt>
            </c:strLit>
          </c:cat>
          <c:val>
            <c:numLit>
              <c:formatCode>General</c:formatCode>
              <c:ptCount val="3"/>
              <c:pt idx="0">
                <c:v>13</c:v>
              </c:pt>
              <c:pt idx="1">
                <c:v>25</c:v>
              </c:pt>
              <c:pt idx="2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4920504"/>
        <c:axId val="174920112"/>
      </c:barChart>
      <c:valAx>
        <c:axId val="174920112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minorGridlines>
          <c:spPr>
            <a:ln w="9528" cap="flat">
              <a:solidFill>
                <a:srgbClr val="F2F2F2"/>
              </a:solidFill>
              <a:prstDash val="solid"/>
              <a:round/>
            </a:ln>
          </c:spPr>
        </c:minorGridlines>
        <c:numFmt formatCode="0&quot;.&quot;0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4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74920504"/>
        <c:crosses val="autoZero"/>
        <c:crossBetween val="between"/>
      </c:valAx>
      <c:catAx>
        <c:axId val="174920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fr-FR" sz="24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7492011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t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fr-FR" sz="24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24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BE4710-B3B2-4987-9F44-7F35E5290296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79045-96DC-4AC7-855C-9ED5F92830B1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50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281229-83A5-44FE-8B7E-0AB2A93EA914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73DDF9-59D1-4C8B-B840-53F1D3F1E7D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19E424-A36B-41E2-8120-49B0EB2BD431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53954-B5FE-473C-AE81-4956AC6F356B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84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C83CF-7FC1-425D-A201-6877F9B8D991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F787C7-657F-4EEC-99CC-7B6DAEA237A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0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A616C-2D75-4BA8-91C4-914050E956B6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74CAD4-2932-4531-B5B4-8F3A48C15D1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24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2A8A18-1596-4574-89B0-68D70D263A7D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26C61-243A-4BFB-9BDA-C45D4BDA3A51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12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2E9ADD-7A81-4CB6-902A-E2DF89453AF7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EC78B9-BA95-46F4-9A76-178722E5792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7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3F85E1-7768-4A5D-BA99-D38EB5F03BA9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9B3494-881A-4894-91A2-C5C52BC4E589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44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6A2FC-26D8-432E-8CDF-B3644F1DCD57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C66D56-9E9B-4672-840D-6081E5535639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9CA3E7-0AE6-4546-95B9-3A207E9B8A35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30D4C-7E37-4DD9-9434-7EB8AFC909E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7B64A-B5FE-47AB-9559-7A0B8ED0D2AE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A10F0B-D1BD-4C34-BF88-06C00ED2BCD0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AF97B4D-1E63-4345-B854-BA37117B0F60}" type="datetime1">
              <a:rPr lang="fr-FR"/>
              <a:pPr lvl="0"/>
              <a:t>28/11/2017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63A5AB3-1EC5-4AB8-8985-8D4312C455D8}" type="slidenum">
              <a:rPr/>
              <a:pPr lvl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 noGrp="1"/>
          </p:cNvSpPr>
          <p:nvPr>
            <p:ph type="title"/>
          </p:nvPr>
        </p:nvSpPr>
        <p:spPr>
          <a:xfrm>
            <a:off x="0" y="1273618"/>
            <a:ext cx="11533416" cy="5633357"/>
          </a:xfrm>
        </p:spPr>
        <p:txBody>
          <a:bodyPr anchorCtr="1">
            <a:normAutofit/>
          </a:bodyPr>
          <a:lstStyle/>
          <a:p>
            <a:pPr lvl="0" algn="ctr">
              <a:lnSpc>
                <a:spcPct val="100000"/>
              </a:lnSpc>
            </a:pP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Contextualisation didactique et enseignement de l’EPS </a:t>
            </a:r>
            <a:b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en Haïti et en Martinique </a:t>
            </a:r>
            <a:b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aux deux premiers cycles de l’école fondamentale et à l’école </a:t>
            </a: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élémentaire:</a:t>
            </a: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analyse  </a:t>
            </a: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comparée des systèmes d’enseignement </a:t>
            </a:r>
            <a:b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et des interactions didactiques  </a:t>
            </a:r>
            <a:b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dans le  cadre d’une approche </a:t>
            </a:r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socio-didactique</a:t>
            </a:r>
            <a:r>
              <a:rPr lang="fr-FR" sz="2200" dirty="0" smtClean="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fr-FR" sz="22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1700" dirty="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fr-FR" sz="1700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1700" dirty="0" smtClean="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fr-FR" sz="17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Preslet MEGIE</a:t>
            </a:r>
            <a:b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Doctorant </a:t>
            </a:r>
            <a:r>
              <a:rPr lang="fr-FR" sz="2700" dirty="0">
                <a:solidFill>
                  <a:srgbClr val="FFFFFF"/>
                </a:solidFill>
                <a:latin typeface="Calibri" pitchFamily="34" charset="0"/>
              </a:rPr>
              <a:t>en sciences de </a:t>
            </a: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l’éducation</a:t>
            </a:r>
            <a:b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Université </a:t>
            </a:r>
            <a:r>
              <a:rPr lang="fr-FR" sz="2700" dirty="0">
                <a:solidFill>
                  <a:srgbClr val="FFFFFF"/>
                </a:solidFill>
                <a:latin typeface="Calibri" pitchFamily="34" charset="0"/>
              </a:rPr>
              <a:t>des Antilles </a:t>
            </a: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 - ÉSPÉ Guadeloupe</a:t>
            </a:r>
            <a:r>
              <a:rPr lang="fr-FR" sz="2700" dirty="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fr-FR" sz="2700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CRREF </a:t>
            </a:r>
            <a:r>
              <a:rPr lang="fr-FR" sz="2700" dirty="0">
                <a:solidFill>
                  <a:srgbClr val="FFFFFF"/>
                </a:solidFill>
                <a:latin typeface="Calibri" pitchFamily="34" charset="0"/>
              </a:rPr>
              <a:t>(</a:t>
            </a:r>
            <a:r>
              <a:rPr lang="fr-FR" sz="2700" dirty="0" smtClean="0">
                <a:solidFill>
                  <a:srgbClr val="FFFFFF"/>
                </a:solidFill>
                <a:latin typeface="Calibri" pitchFamily="34" charset="0"/>
              </a:rPr>
              <a:t>EA 4538)</a:t>
            </a:r>
            <a:endParaRPr lang="fr-FR" sz="23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" name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7964"/>
            <a:ext cx="1681275" cy="74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9574" y="417964"/>
            <a:ext cx="5594326" cy="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sz="4000" b="1" dirty="0"/>
              <a:t> </a:t>
            </a:r>
            <a:r>
              <a:rPr lang="fr-FR" sz="4000" b="1" dirty="0">
                <a:solidFill>
                  <a:srgbClr val="FFFFFF"/>
                </a:solidFill>
              </a:rPr>
              <a:t>Comparaison des traits dominants des profils des dix-sept enseignants dans les deux territoires</a:t>
            </a:r>
            <a:endParaRPr lang="fr-FR" sz="4000" dirty="0">
              <a:solidFill>
                <a:srgbClr val="FFFFFF"/>
              </a:solidFill>
            </a:endParaRP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32010" y="2088105"/>
          <a:ext cx="11764358" cy="457197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573249"/>
                <a:gridCol w="4777045"/>
                <a:gridCol w="4414064"/>
              </a:tblGrid>
              <a:tr h="388702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1600" dirty="0"/>
                        <a:t>Profils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1600" dirty="0"/>
                        <a:t>Haïti (4 enseignants)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1600"/>
                        <a:t>Martinique (13 enseignants)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607179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Sexe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3 hommes – 1 femme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Plus d’hommes que de femmes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2 hommes – 11 femmes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Plus de femmes que d’hommes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303589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Age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Trentaine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Quarantaine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852248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Formation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en éducation : 2 enseignants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initiale en EPS : 3 enseignants</a:t>
                      </a:r>
                      <a:endParaRPr lang="fr-FR" sz="1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en éducation : 5 enseignants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initiale en EPS : 2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Peu de formés en éducation et en EPS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812197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Expérience professionnelle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Expérimentés (de 7 à 12 ans)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continue en EPS : 3 enseignants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Expérimentés (de 6 à 29 ans)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Formation continue en EPS : 5 enseignants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Peu de formations continues en EPS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612181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Projet-élève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Conception de la compétition : 3 enseignants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Dominance de projets à but compétitif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Conception de la compétition : 2 enseignants</a:t>
                      </a:r>
                    </a:p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Peu de projets à but compétitif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388702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Origine sociale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Modeste et urbaine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/>
                        <a:t>Moyenne et urbaine</a:t>
                      </a:r>
                      <a:endParaRPr lang="fr-FR" sz="16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607179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1600" dirty="0"/>
                        <a:t>Pratique sportive personnelle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Expérience de pratiques sportives (sports de haut niveau) : 3 enseignants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1600" dirty="0"/>
                        <a:t>Conception d’un entretien  physique : 8 enseignants</a:t>
                      </a:r>
                      <a:endParaRPr lang="fr-FR" sz="16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>
                <a:solidFill>
                  <a:srgbClr val="FFFFFF"/>
                </a:solidFill>
              </a:rPr>
              <a:t>Différentes conceptions de l’EPS</a:t>
            </a: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429304" y="1856094"/>
          <a:ext cx="8011221" cy="414892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573560"/>
                <a:gridCol w="2002554"/>
                <a:gridCol w="2507065"/>
                <a:gridCol w="928042"/>
              </a:tblGrid>
              <a:tr h="103723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Conceptions de l’EPS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Enseignants/Haïti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1800" dirty="0"/>
                        <a:t>Enseignants/Martinique</a:t>
                      </a:r>
                      <a:endParaRPr lang="fr-FR" sz="18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Total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3723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1. Développementale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3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3723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2. Citoyenne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12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16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3723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3. Culturelle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8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12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>
                <a:solidFill>
                  <a:srgbClr val="FFFFFF"/>
                </a:solidFill>
              </a:rPr>
              <a:t>Conception de l’élève</a:t>
            </a: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36726" y="1501252"/>
          <a:ext cx="11409526" cy="496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>
                <a:solidFill>
                  <a:srgbClr val="FFFFFF"/>
                </a:solidFill>
              </a:rPr>
              <a:t>Différents rôles des 17 enseignants interrogés</a:t>
            </a: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3011" y="1787862"/>
          <a:ext cx="9485196" cy="2901666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429304"/>
                <a:gridCol w="1433011"/>
                <a:gridCol w="1443407"/>
                <a:gridCol w="1607140"/>
                <a:gridCol w="1607140"/>
                <a:gridCol w="965194"/>
              </a:tblGrid>
              <a:tr h="681648">
                <a:tc row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 dirty="0"/>
                        <a:t>Rôles de l’enseignant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Points de ressemblance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 dirty="0"/>
                        <a:t>Points de différence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Total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2873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Haïti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Martinique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Haïti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Martinique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8406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1. Organisationnel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6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 dirty="0"/>
                        <a:t>6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23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638406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2. Relationnel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 dirty="0"/>
                        <a:t>0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5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638406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3. Disciplinaire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 dirty="0"/>
                        <a:t>5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>
                <a:solidFill>
                  <a:srgbClr val="FFFFFF"/>
                </a:solidFill>
              </a:rPr>
              <a:t>Différents actes de contextualisation par territoire </a:t>
            </a: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92073" y="2320116"/>
          <a:ext cx="9253186" cy="371220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975210"/>
                <a:gridCol w="2115491"/>
                <a:gridCol w="2729465"/>
                <a:gridCol w="1433020"/>
              </a:tblGrid>
              <a:tr h="92805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Actes de contextualisation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Enseignants/Haïti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Enseignants/Martinique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Total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92805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1. Institutionnel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3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5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92805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2. Didactique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5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6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928051"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3. Culturel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800"/>
                        </a:spcAft>
                      </a:pPr>
                      <a:r>
                        <a:rPr lang="fr-FR" sz="2000" dirty="0"/>
                        <a:t>3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b="1" dirty="0">
                <a:solidFill>
                  <a:srgbClr val="FFFFFF"/>
                </a:solidFill>
              </a:rPr>
              <a:t>Entretiens avec les trente-deux élèves 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514904" y="2074462"/>
          <a:ext cx="9225882" cy="384867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896499"/>
                <a:gridCol w="1307189"/>
                <a:gridCol w="1329437"/>
                <a:gridCol w="1329437"/>
                <a:gridCol w="1311395"/>
                <a:gridCol w="1051925"/>
              </a:tblGrid>
              <a:tr h="501676">
                <a:tc row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 dirty="0"/>
                        <a:t>Catégories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Points de ressemblance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Points de différence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Total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3369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Haïti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Martinique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Haïti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Martinique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 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03343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 dirty="0"/>
                        <a:t>Actes d’apprentissage et rôle de l’élève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10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8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22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03343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Rôle et effet de l’EPS (-) et (+)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6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14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  <a:tr h="1003343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fr-FR" sz="2000"/>
                        <a:t>Rôle de l’enseignant (ce qu’il fait)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6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2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/>
                        <a:t>1</a:t>
                      </a:r>
                      <a:endParaRPr lang="fr-FR" sz="200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2000" dirty="0"/>
                        <a:t>9</a:t>
                      </a:r>
                      <a:endParaRPr lang="fr-FR" sz="2000" dirty="0">
                        <a:latin typeface="Calibri" pitchFamily="34"/>
                        <a:ea typeface="MS Mincho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/>
          <p:nvPr/>
        </p:nvSpPr>
        <p:spPr>
          <a:xfrm>
            <a:off x="-1380981" y="0"/>
            <a:ext cx="1514970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>
                <a:solidFill>
                  <a:srgbClr val="FFFFFF"/>
                </a:solidFill>
              </a:rPr>
              <a:t>Différentes actions des 17 enseignants relatives aux leçons filmées</a:t>
            </a:r>
          </a:p>
        </p:txBody>
      </p:sp>
      <p:graphicFrame>
        <p:nvGraphicFramePr>
          <p:cNvPr id="3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38203" y="1825627"/>
          <a:ext cx="10515600" cy="435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3"/>
          <p:cNvGraphicFramePr/>
          <p:nvPr/>
        </p:nvGraphicFramePr>
        <p:xfrm>
          <a:off x="2251883" y="1255590"/>
          <a:ext cx="8475262" cy="449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8203" y="288929"/>
            <a:ext cx="10515600" cy="1325559"/>
          </a:xfrm>
        </p:spPr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Discussion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454344"/>
            <a:ext cx="10380259" cy="489406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3000" dirty="0" smtClean="0">
                <a:solidFill>
                  <a:srgbClr val="FFFFFF"/>
                </a:solidFill>
              </a:rPr>
              <a:t> Articulation </a:t>
            </a:r>
            <a:r>
              <a:rPr lang="fr-FR" sz="3000" dirty="0">
                <a:solidFill>
                  <a:srgbClr val="FFFFFF"/>
                </a:solidFill>
              </a:rPr>
              <a:t>entre le curriculum prescrit et le curriculum déclaré </a:t>
            </a:r>
            <a:r>
              <a:rPr lang="fr-FR" sz="3000" dirty="0" smtClean="0">
                <a:solidFill>
                  <a:srgbClr val="FFFFFF"/>
                </a:solidFill>
              </a:rPr>
              <a:t>au </a:t>
            </a:r>
            <a:r>
              <a:rPr lang="fr-FR" sz="3000" dirty="0">
                <a:solidFill>
                  <a:srgbClr val="FFFFFF"/>
                </a:solidFill>
              </a:rPr>
              <a:t>niveau de la </a:t>
            </a:r>
            <a:r>
              <a:rPr lang="fr-FR" sz="3000" dirty="0" smtClean="0">
                <a:solidFill>
                  <a:srgbClr val="FFFFFF"/>
                </a:solidFill>
              </a:rPr>
              <a:t>citoyenneté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3000" dirty="0" smtClean="0">
                <a:solidFill>
                  <a:srgbClr val="FFFFFF"/>
                </a:solidFill>
              </a:rPr>
              <a:t> Décalage </a:t>
            </a:r>
            <a:r>
              <a:rPr lang="fr-FR" sz="3000" dirty="0">
                <a:solidFill>
                  <a:srgbClr val="FFFFFF"/>
                </a:solidFill>
              </a:rPr>
              <a:t>entre le curriculum prescrit, déclaré et réel au niveau </a:t>
            </a:r>
            <a:r>
              <a:rPr lang="fr-FR" sz="3000" dirty="0" smtClean="0">
                <a:solidFill>
                  <a:srgbClr val="FFFFFF"/>
                </a:solidFill>
              </a:rPr>
              <a:t>du </a:t>
            </a:r>
            <a:r>
              <a:rPr lang="fr-FR" sz="3000" dirty="0">
                <a:solidFill>
                  <a:srgbClr val="FFFFFF"/>
                </a:solidFill>
              </a:rPr>
              <a:t>nombre d’heures prévu pour l’enseignement de l’EPS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3000" dirty="0" smtClean="0">
                <a:solidFill>
                  <a:srgbClr val="FFFFFF"/>
                </a:solidFill>
              </a:rPr>
              <a:t> Repérage </a:t>
            </a:r>
            <a:r>
              <a:rPr lang="fr-FR" sz="3000" dirty="0">
                <a:solidFill>
                  <a:srgbClr val="FFFFFF"/>
                </a:solidFill>
              </a:rPr>
              <a:t>des éléments de contextes culturel et </a:t>
            </a:r>
            <a:r>
              <a:rPr lang="fr-FR" sz="3000" dirty="0" smtClean="0">
                <a:solidFill>
                  <a:srgbClr val="FFFFFF"/>
                </a:solidFill>
              </a:rPr>
              <a:t>matériel (Cf</a:t>
            </a:r>
            <a:r>
              <a:rPr lang="fr-FR" sz="3000" dirty="0">
                <a:solidFill>
                  <a:srgbClr val="FFFFFF"/>
                </a:solidFill>
              </a:rPr>
              <a:t>. B.O n° 3 hors-série de 2008, leçons filmées en Haïti)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3000" dirty="0" smtClean="0">
                <a:solidFill>
                  <a:srgbClr val="FFFFFF"/>
                </a:solidFill>
              </a:rPr>
              <a:t>Apprentissages </a:t>
            </a:r>
            <a:r>
              <a:rPr lang="fr-FR" sz="3000" dirty="0">
                <a:solidFill>
                  <a:srgbClr val="FFFFFF"/>
                </a:solidFill>
              </a:rPr>
              <a:t>dominants déclarés par les </a:t>
            </a:r>
            <a:r>
              <a:rPr lang="fr-FR" sz="3000" dirty="0" smtClean="0">
                <a:solidFill>
                  <a:srgbClr val="FFFFFF"/>
                </a:solidFill>
              </a:rPr>
              <a:t>élèves : </a:t>
            </a:r>
            <a:r>
              <a:rPr lang="fr-FR" sz="3000" dirty="0">
                <a:solidFill>
                  <a:srgbClr val="FFFFFF"/>
                </a:solidFill>
              </a:rPr>
              <a:t>APSA, jeu en </a:t>
            </a:r>
            <a:r>
              <a:rPr lang="fr-FR" sz="3000" dirty="0" smtClean="0">
                <a:solidFill>
                  <a:srgbClr val="FFFFFF"/>
                </a:solidFill>
              </a:rPr>
              <a:t>équipe et écoute</a:t>
            </a:r>
            <a:endParaRPr lang="fr-FR" sz="3000" dirty="0">
              <a:solidFill>
                <a:srgbClr val="FFFFFF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3000" dirty="0" smtClean="0">
                <a:solidFill>
                  <a:srgbClr val="FFFFFF"/>
                </a:solidFill>
              </a:rPr>
              <a:t> Dominance </a:t>
            </a:r>
            <a:r>
              <a:rPr lang="fr-FR" sz="3000" dirty="0">
                <a:solidFill>
                  <a:srgbClr val="FFFFFF"/>
                </a:solidFill>
              </a:rPr>
              <a:t>des actions des </a:t>
            </a:r>
            <a:r>
              <a:rPr lang="fr-FR" sz="3000" dirty="0" smtClean="0">
                <a:solidFill>
                  <a:srgbClr val="FFFFFF"/>
                </a:solidFill>
              </a:rPr>
              <a:t>enseignants : définition/</a:t>
            </a:r>
            <a:r>
              <a:rPr lang="fr-FR" sz="3000" dirty="0" err="1" smtClean="0">
                <a:solidFill>
                  <a:srgbClr val="FFFFFF"/>
                </a:solidFill>
              </a:rPr>
              <a:t>mésogenèse</a:t>
            </a:r>
            <a:endParaRPr lang="fr-FR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Conclusion/Perspectives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I</a:t>
            </a:r>
            <a:r>
              <a:rPr lang="fr-FR" dirty="0" smtClean="0">
                <a:solidFill>
                  <a:srgbClr val="FFFFFF"/>
                </a:solidFill>
              </a:rPr>
              <a:t>mportance </a:t>
            </a:r>
            <a:r>
              <a:rPr lang="fr-FR" dirty="0">
                <a:solidFill>
                  <a:srgbClr val="FFFFFF"/>
                </a:solidFill>
              </a:rPr>
              <a:t>de l’EPS en Martinique sur le plan </a:t>
            </a:r>
            <a:r>
              <a:rPr lang="fr-FR" dirty="0" smtClean="0">
                <a:solidFill>
                  <a:srgbClr val="FFFFFF"/>
                </a:solidFill>
              </a:rPr>
              <a:t>institutionnel</a:t>
            </a:r>
            <a:endParaRPr lang="fr-FR" dirty="0">
              <a:solidFill>
                <a:srgbClr val="FFFFFF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Haïti : </a:t>
            </a:r>
            <a:r>
              <a:rPr lang="fr-FR" dirty="0">
                <a:solidFill>
                  <a:srgbClr val="FFFFFF"/>
                </a:solidFill>
              </a:rPr>
              <a:t>l</a:t>
            </a:r>
            <a:r>
              <a:rPr lang="fr-FR" dirty="0" smtClean="0">
                <a:solidFill>
                  <a:srgbClr val="FFFFFF"/>
                </a:solidFill>
              </a:rPr>
              <a:t>imitation </a:t>
            </a:r>
            <a:r>
              <a:rPr lang="fr-FR" dirty="0">
                <a:solidFill>
                  <a:srgbClr val="FFFFFF"/>
                </a:solidFill>
              </a:rPr>
              <a:t>des apprentissages liée aux contraintes </a:t>
            </a:r>
            <a:r>
              <a:rPr lang="fr-FR" dirty="0" smtClean="0">
                <a:solidFill>
                  <a:srgbClr val="FFFFFF"/>
                </a:solidFill>
              </a:rPr>
              <a:t>matérielles</a:t>
            </a:r>
            <a:endParaRPr lang="fr-FR" dirty="0">
              <a:solidFill>
                <a:srgbClr val="FFFFFF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Martinique</a:t>
            </a:r>
            <a:r>
              <a:rPr lang="fr-FR" dirty="0">
                <a:solidFill>
                  <a:srgbClr val="FFFFFF"/>
                </a:solidFill>
              </a:rPr>
              <a:t>: </a:t>
            </a:r>
            <a:r>
              <a:rPr lang="fr-FR" dirty="0" smtClean="0">
                <a:solidFill>
                  <a:srgbClr val="FFFFFF"/>
                </a:solidFill>
              </a:rPr>
              <a:t>limitation </a:t>
            </a:r>
            <a:r>
              <a:rPr lang="fr-FR" dirty="0">
                <a:solidFill>
                  <a:srgbClr val="FFFFFF"/>
                </a:solidFill>
              </a:rPr>
              <a:t>des apprentissages liée aux contraintes d’ordre  </a:t>
            </a:r>
            <a:r>
              <a:rPr lang="fr-FR" dirty="0" smtClean="0">
                <a:solidFill>
                  <a:srgbClr val="FFFFFF"/>
                </a:solidFill>
              </a:rPr>
              <a:t>comportemental</a:t>
            </a:r>
            <a:endParaRPr lang="fr-FR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Remettre </a:t>
            </a:r>
            <a:r>
              <a:rPr lang="fr-FR" dirty="0">
                <a:solidFill>
                  <a:srgbClr val="FFFFFF"/>
                </a:solidFill>
              </a:rPr>
              <a:t>en question l’enseignement de l’EPS en Haïti et en Martinique et </a:t>
            </a:r>
            <a:r>
              <a:rPr lang="fr-FR" dirty="0" smtClean="0">
                <a:solidFill>
                  <a:srgbClr val="FFFFFF"/>
                </a:solidFill>
              </a:rPr>
              <a:t>apporter </a:t>
            </a:r>
            <a:r>
              <a:rPr lang="fr-FR" dirty="0">
                <a:solidFill>
                  <a:srgbClr val="FFFFFF"/>
                </a:solidFill>
              </a:rPr>
              <a:t>de nouvelles pistes de réflexions aux recherches en cours </a:t>
            </a:r>
            <a:r>
              <a:rPr lang="fr-FR" dirty="0" smtClean="0">
                <a:solidFill>
                  <a:srgbClr val="FFFFFF"/>
                </a:solidFill>
              </a:rPr>
              <a:t>sur la </a:t>
            </a:r>
            <a:r>
              <a:rPr lang="fr-FR" dirty="0">
                <a:solidFill>
                  <a:srgbClr val="FFFFFF"/>
                </a:solidFill>
              </a:rPr>
              <a:t>question de la </a:t>
            </a:r>
            <a:r>
              <a:rPr lang="fr-FR" dirty="0" err="1">
                <a:solidFill>
                  <a:srgbClr val="FFFFFF"/>
                </a:solidFill>
              </a:rPr>
              <a:t>contextualisation</a:t>
            </a:r>
            <a:r>
              <a:rPr lang="fr-FR" dirty="0">
                <a:solidFill>
                  <a:srgbClr val="FFFFFF"/>
                </a:solidFill>
              </a:rPr>
              <a:t> </a:t>
            </a:r>
            <a:r>
              <a:rPr lang="fr-FR" dirty="0" smtClean="0">
                <a:solidFill>
                  <a:srgbClr val="FFFFFF"/>
                </a:solidFill>
              </a:rPr>
              <a:t>didactique</a:t>
            </a:r>
            <a:endParaRPr lang="fr-FR" dirty="0">
              <a:solidFill>
                <a:srgbClr val="FFFFFF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Étude </a:t>
            </a:r>
            <a:r>
              <a:rPr lang="fr-FR" dirty="0">
                <a:solidFill>
                  <a:srgbClr val="FFFFFF"/>
                </a:solidFill>
              </a:rPr>
              <a:t>comparative envisagée: </a:t>
            </a:r>
            <a:r>
              <a:rPr lang="fr-FR" dirty="0" err="1">
                <a:solidFill>
                  <a:srgbClr val="FFFFFF"/>
                </a:solidFill>
              </a:rPr>
              <a:t>contextualisation</a:t>
            </a:r>
            <a:r>
              <a:rPr lang="fr-FR" dirty="0">
                <a:solidFill>
                  <a:srgbClr val="FFFFFF"/>
                </a:solidFill>
              </a:rPr>
              <a:t> de l’EPS à l’école primaire dans les DOM </a:t>
            </a:r>
            <a:r>
              <a:rPr lang="fr-FR" dirty="0" smtClean="0">
                <a:solidFill>
                  <a:srgbClr val="FFFFFF"/>
                </a:solidFill>
              </a:rPr>
              <a:t> et </a:t>
            </a:r>
            <a:r>
              <a:rPr lang="fr-FR" dirty="0">
                <a:solidFill>
                  <a:srgbClr val="FFFFFF"/>
                </a:solidFill>
              </a:rPr>
              <a:t>en France hexagonale</a:t>
            </a:r>
          </a:p>
          <a:p>
            <a:pPr marL="0" lvl="0" indent="0">
              <a:lnSpc>
                <a:spcPct val="70000"/>
              </a:lnSpc>
              <a:buNone/>
            </a:pPr>
            <a:endParaRPr lang="fr-FR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Introduction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6"/>
            <a:ext cx="10515600" cy="5032373"/>
          </a:xfrm>
        </p:spPr>
        <p:txBody>
          <a:bodyPr anchorCtr="1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fr-FR" dirty="0">
                <a:solidFill>
                  <a:srgbClr val="C00000"/>
                </a:solidFill>
              </a:rPr>
              <a:t>● </a:t>
            </a:r>
            <a:r>
              <a:rPr lang="fr-FR" dirty="0" smtClean="0">
                <a:solidFill>
                  <a:srgbClr val="FFFFFF"/>
                </a:solidFill>
              </a:rPr>
              <a:t>Mise </a:t>
            </a:r>
            <a:r>
              <a:rPr lang="fr-FR" dirty="0">
                <a:solidFill>
                  <a:srgbClr val="FFFFFF"/>
                </a:solidFill>
              </a:rPr>
              <a:t>en évidence de deux systèmes d’éducation scolaire au sein d’une seule discipline d’enseignement (EPS) à travers une analyse comparée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dirty="0" smtClean="0">
                <a:solidFill>
                  <a:srgbClr val="C00000"/>
                </a:solidFill>
              </a:rPr>
              <a:t>● </a:t>
            </a:r>
            <a:r>
              <a:rPr lang="fr-FR" dirty="0">
                <a:solidFill>
                  <a:srgbClr val="FFFFFF"/>
                </a:solidFill>
              </a:rPr>
              <a:t>Travail de recherche basé </a:t>
            </a:r>
            <a:r>
              <a:rPr lang="fr-FR" dirty="0" smtClean="0">
                <a:solidFill>
                  <a:srgbClr val="FFFFFF"/>
                </a:solidFill>
              </a:rPr>
              <a:t>sur </a:t>
            </a:r>
            <a:r>
              <a:rPr lang="fr-FR" dirty="0">
                <a:solidFill>
                  <a:srgbClr val="FFFFFF"/>
                </a:solidFill>
              </a:rPr>
              <a:t>le processus de </a:t>
            </a:r>
            <a:r>
              <a:rPr lang="fr-FR" dirty="0" err="1">
                <a:solidFill>
                  <a:srgbClr val="FFFFFF"/>
                </a:solidFill>
              </a:rPr>
              <a:t>contextualisation</a:t>
            </a:r>
            <a:r>
              <a:rPr lang="fr-FR" dirty="0">
                <a:solidFill>
                  <a:srgbClr val="FFFFFF"/>
                </a:solidFill>
              </a:rPr>
              <a:t> comme </a:t>
            </a:r>
            <a:r>
              <a:rPr lang="fr-FR" dirty="0" smtClean="0">
                <a:solidFill>
                  <a:srgbClr val="FFFFFF"/>
                </a:solidFill>
              </a:rPr>
              <a:t>confrontation </a:t>
            </a:r>
            <a:r>
              <a:rPr lang="fr-FR" dirty="0">
                <a:solidFill>
                  <a:srgbClr val="FFFFFF"/>
                </a:solidFill>
              </a:rPr>
              <a:t>entre divers contextes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dirty="0" smtClean="0">
                <a:solidFill>
                  <a:srgbClr val="C00000"/>
                </a:solidFill>
              </a:rPr>
              <a:t>● </a:t>
            </a:r>
            <a:r>
              <a:rPr lang="fr-FR" dirty="0" smtClean="0">
                <a:solidFill>
                  <a:srgbClr val="FFFFFF"/>
                </a:solidFill>
              </a:rPr>
              <a:t>Travail </a:t>
            </a:r>
            <a:r>
              <a:rPr lang="fr-FR" dirty="0">
                <a:solidFill>
                  <a:srgbClr val="FFFFFF"/>
                </a:solidFill>
              </a:rPr>
              <a:t>original sur Haïti et la Martinique afin d’apporter de nouvelles pistes de réflexions sur les plans régional, national et international</a:t>
            </a:r>
          </a:p>
          <a:p>
            <a:pPr marL="0" lvl="0" indent="0" algn="ctr">
              <a:lnSpc>
                <a:spcPct val="80000"/>
              </a:lnSpc>
              <a:buNone/>
            </a:pPr>
            <a:endParaRPr lang="fr-FR" dirty="0">
              <a:solidFill>
                <a:srgbClr val="FFFFFF"/>
              </a:solidFill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me 4"/>
          <p:cNvGrpSpPr/>
          <p:nvPr/>
        </p:nvGrpSpPr>
        <p:grpSpPr>
          <a:xfrm>
            <a:off x="1718879" y="1471470"/>
            <a:ext cx="8754236" cy="3522725"/>
            <a:chOff x="1718879" y="1471470"/>
            <a:chExt cx="8754236" cy="3522725"/>
          </a:xfrm>
        </p:grpSpPr>
        <p:sp>
          <p:nvSpPr>
            <p:cNvPr id="3" name="Forme libre 2"/>
            <p:cNvSpPr/>
            <p:nvPr/>
          </p:nvSpPr>
          <p:spPr>
            <a:xfrm>
              <a:off x="3480242" y="1471470"/>
              <a:ext cx="6992873" cy="35227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92874"/>
                <a:gd name="f7" fmla="val 3522726"/>
                <a:gd name="f8" fmla="val 3522725"/>
                <a:gd name="f9" fmla="val 1761363"/>
                <a:gd name="f10" fmla="val 1"/>
                <a:gd name="f11" fmla="+- 0 0 -90"/>
                <a:gd name="f12" fmla="*/ f3 1 6992874"/>
                <a:gd name="f13" fmla="*/ f4 1 3522726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6992874"/>
                <a:gd name="f22" fmla="*/ f18 1 3522726"/>
                <a:gd name="f23" fmla="*/ 0 f19 1"/>
                <a:gd name="f24" fmla="*/ 0 f18 1"/>
                <a:gd name="f25" fmla="*/ 5231511 f19 1"/>
                <a:gd name="f26" fmla="*/ 6992874 f19 1"/>
                <a:gd name="f27" fmla="*/ 1761363 f18 1"/>
                <a:gd name="f28" fmla="*/ 3522726 f18 1"/>
                <a:gd name="f29" fmla="+- f20 0 f1"/>
                <a:gd name="f30" fmla="*/ f23 1 6992874"/>
                <a:gd name="f31" fmla="*/ f24 1 3522726"/>
                <a:gd name="f32" fmla="*/ f25 1 6992874"/>
                <a:gd name="f33" fmla="*/ f26 1 6992874"/>
                <a:gd name="f34" fmla="*/ f27 1 3522726"/>
                <a:gd name="f35" fmla="*/ f28 1 3522726"/>
                <a:gd name="f36" fmla="*/ f14 1 f21"/>
                <a:gd name="f37" fmla="*/ f15 1 f21"/>
                <a:gd name="f38" fmla="*/ f14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1"/>
                <a:gd name="f44" fmla="*/ f34 1 f22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2 1"/>
                <a:gd name="f54" fmla="*/ f44 f13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1"/>
                </a:cxn>
                <a:cxn ang="f29">
                  <a:pos x="f53" y="f54"/>
                </a:cxn>
                <a:cxn ang="f29">
                  <a:pos x="f52" y="f55"/>
                </a:cxn>
                <a:cxn ang="f29">
                  <a:pos x="f50" y="f55"/>
                </a:cxn>
                <a:cxn ang="f29">
                  <a:pos x="f50" y="f51"/>
                </a:cxn>
              </a:cxnLst>
              <a:rect l="f46" t="f49" r="f47" b="f48"/>
              <a:pathLst>
                <a:path w="6992874" h="3522726">
                  <a:moveTo>
                    <a:pt x="f6" y="f8"/>
                  </a:moveTo>
                  <a:lnTo>
                    <a:pt x="f9" y="f8"/>
                  </a:lnTo>
                  <a:lnTo>
                    <a:pt x="f5" y="f9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434105" tIns="247646" rIns="462284" bIns="247646" anchor="ctr" anchorCtr="1" compatLnSpc="1">
              <a:noAutofit/>
            </a:bodyPr>
            <a:lstStyle/>
            <a:p>
              <a:pPr marL="0" marR="0" lvl="0" indent="0" algn="ctr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65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MERCI DE VOTRE ATTENTION</a:t>
              </a:r>
            </a:p>
          </p:txBody>
        </p:sp>
        <p:sp>
          <p:nvSpPr>
            <p:cNvPr id="4" name="Forme libre 3"/>
            <p:cNvSpPr/>
            <p:nvPr/>
          </p:nvSpPr>
          <p:spPr>
            <a:xfrm>
              <a:off x="1718879" y="1471470"/>
              <a:ext cx="3522725" cy="352272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C4D5EB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6478424" y="5777984"/>
            <a:ext cx="4117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megiepreslet@yahoo.fr</a:t>
            </a:r>
            <a:endParaRPr lang="fr-FR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Questions de départ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962787"/>
            <a:ext cx="10515600" cy="3645533"/>
          </a:xfrm>
        </p:spPr>
        <p:txBody>
          <a:bodyPr anchorCtr="1"/>
          <a:lstStyle/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Quelle </a:t>
            </a:r>
            <a:r>
              <a:rPr lang="fr-FR" dirty="0">
                <a:solidFill>
                  <a:srgbClr val="FFFFFF"/>
                </a:solidFill>
              </a:rPr>
              <a:t>est la vision institutionnelle de l’EPS?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Quelles </a:t>
            </a:r>
            <a:r>
              <a:rPr lang="fr-FR" dirty="0">
                <a:solidFill>
                  <a:srgbClr val="FFFFFF"/>
                </a:solidFill>
              </a:rPr>
              <a:t>sont les conceptions de l’EPS par les enseignants, quelles sont les pratiques déclarées de l’EPS?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Quelles </a:t>
            </a:r>
            <a:r>
              <a:rPr lang="fr-FR" dirty="0">
                <a:solidFill>
                  <a:srgbClr val="FFFFFF"/>
                </a:solidFill>
              </a:rPr>
              <a:t>sont les pratiques, qu’est-ce qui se fait?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Quels </a:t>
            </a:r>
            <a:r>
              <a:rPr lang="fr-FR" dirty="0">
                <a:solidFill>
                  <a:srgbClr val="FFFFFF"/>
                </a:solidFill>
              </a:rPr>
              <a:t>sont les décalages ou articulations entre le curriculum prescrit, déclaré et réel?</a:t>
            </a:r>
          </a:p>
          <a:p>
            <a:pPr marL="0" lvl="0" indent="0">
              <a:lnSpc>
                <a:spcPct val="10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Qu’est-ce </a:t>
            </a:r>
            <a:r>
              <a:rPr lang="fr-FR" dirty="0">
                <a:solidFill>
                  <a:srgbClr val="FFFFFF"/>
                </a:solidFill>
              </a:rPr>
              <a:t>que les élèves pensent avoir appris?</a:t>
            </a:r>
            <a:endParaRPr lang="fr-FR" dirty="0">
              <a:solidFill>
                <a:srgbClr val="C00000"/>
              </a:solidFill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fr-FR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Trois objectifs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 anchorCtr="1"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buClr>
                <a:srgbClr val="FF0000"/>
              </a:buClr>
              <a:buSzPct val="151000"/>
              <a:buNone/>
            </a:pPr>
            <a:r>
              <a:rPr lang="fr-FR" sz="2600" dirty="0">
                <a:solidFill>
                  <a:srgbClr val="C00000"/>
                </a:solidFill>
              </a:rPr>
              <a:t>● </a:t>
            </a:r>
            <a:r>
              <a:rPr lang="fr-FR" sz="3000" dirty="0">
                <a:solidFill>
                  <a:srgbClr val="FFFFFF"/>
                </a:solidFill>
              </a:rPr>
              <a:t>Faire ressortir les points convergents et divergents dans les formes scolaires de l’EPS en Haïti et en Martinique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● </a:t>
            </a:r>
            <a:r>
              <a:rPr lang="fr-FR" sz="3000" dirty="0">
                <a:solidFill>
                  <a:srgbClr val="FFFFFF"/>
                </a:solidFill>
              </a:rPr>
              <a:t>Étudier les effets du contexte sur la conception des curricula et les effets de contexte sur les savoirs transmis</a:t>
            </a:r>
          </a:p>
          <a:p>
            <a:pPr lvl="0">
              <a:lnSpc>
                <a:spcPct val="110000"/>
              </a:lnSpc>
              <a:buNone/>
            </a:pPr>
            <a:r>
              <a:rPr lang="fr-FR" sz="3000" dirty="0">
                <a:solidFill>
                  <a:srgbClr val="FFFFFF"/>
                </a:solidFill>
              </a:rPr>
              <a:t>(contextes culturel, social, historique)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● </a:t>
            </a:r>
            <a:r>
              <a:rPr lang="fr-FR" sz="3000" dirty="0">
                <a:solidFill>
                  <a:srgbClr val="FFFFFF"/>
                </a:solidFill>
              </a:rPr>
              <a:t>Analyser les spécificités des interactions didactiques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fr-FR" sz="3000" dirty="0">
                <a:solidFill>
                  <a:srgbClr val="FFFFFF"/>
                </a:solidFill>
              </a:rPr>
              <a:t>en Haïti et en Martinique </a:t>
            </a:r>
            <a:r>
              <a:rPr lang="fr-FR" sz="3000" dirty="0" smtClean="0">
                <a:solidFill>
                  <a:srgbClr val="FFFFFF"/>
                </a:solidFill>
              </a:rPr>
              <a:t> (</a:t>
            </a:r>
            <a:r>
              <a:rPr lang="fr-FR" sz="3000" dirty="0">
                <a:solidFill>
                  <a:srgbClr val="FFFFFF"/>
                </a:solidFill>
              </a:rPr>
              <a:t>analyse des leçons selon le filtre de la </a:t>
            </a:r>
            <a:r>
              <a:rPr lang="fr-FR" sz="3000" dirty="0" smtClean="0">
                <a:solidFill>
                  <a:srgbClr val="FFFFFF"/>
                </a:solidFill>
              </a:rPr>
              <a:t>TACD, </a:t>
            </a:r>
            <a:r>
              <a:rPr lang="fr-FR" sz="3000" dirty="0" err="1" smtClean="0">
                <a:solidFill>
                  <a:srgbClr val="FFFFFF"/>
                </a:solidFill>
              </a:rPr>
              <a:t>Sensevy</a:t>
            </a:r>
            <a:r>
              <a:rPr lang="fr-FR" sz="3000" dirty="0">
                <a:solidFill>
                  <a:srgbClr val="FFFFFF"/>
                </a:solidFill>
              </a:rPr>
              <a:t>, 2007, </a:t>
            </a:r>
            <a:r>
              <a:rPr lang="fr-FR" sz="3000" dirty="0" smtClean="0">
                <a:solidFill>
                  <a:srgbClr val="FFFFFF"/>
                </a:solidFill>
              </a:rPr>
              <a:t>évolution </a:t>
            </a:r>
            <a:r>
              <a:rPr lang="fr-FR" sz="3000" dirty="0">
                <a:solidFill>
                  <a:srgbClr val="FFFFFF"/>
                </a:solidFill>
              </a:rPr>
              <a:t>et traitement des savoirs)</a:t>
            </a:r>
            <a:endParaRPr lang="fr-FR" sz="3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fr-FR" sz="3000" dirty="0">
              <a:solidFill>
                <a:srgbClr val="C00000"/>
              </a:solidFill>
            </a:endParaRPr>
          </a:p>
          <a:p>
            <a:pPr marL="0" lvl="0" indent="0" algn="ctr">
              <a:lnSpc>
                <a:spcPct val="70000"/>
              </a:lnSpc>
              <a:buNone/>
            </a:pPr>
            <a:endParaRPr lang="fr-FR" sz="2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Enjeux de la recherche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>
              <a:lnSpc>
                <a:spcPct val="100000"/>
              </a:lnSpc>
              <a:buNone/>
            </a:pPr>
            <a:r>
              <a:rPr lang="fr-FR" dirty="0">
                <a:solidFill>
                  <a:srgbClr val="C00000"/>
                </a:solidFill>
              </a:rPr>
              <a:t>●</a:t>
            </a:r>
            <a:r>
              <a:rPr lang="fr-FR" dirty="0"/>
              <a:t> </a:t>
            </a:r>
            <a:r>
              <a:rPr lang="fr-FR" dirty="0">
                <a:solidFill>
                  <a:srgbClr val="FFFFFF"/>
                </a:solidFill>
              </a:rPr>
              <a:t>Identification des éléments de contexte dans l’enseignement de l’EPS aux deux premiers cycles de l’école fondamentale en Haïti et à l’école élémentaire en Martinique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dirty="0" smtClean="0">
                <a:solidFill>
                  <a:srgbClr val="C00000"/>
                </a:solidFill>
              </a:rPr>
              <a:t>● </a:t>
            </a:r>
            <a:r>
              <a:rPr lang="fr-FR" dirty="0" smtClean="0">
                <a:solidFill>
                  <a:srgbClr val="FFFFFF"/>
                </a:solidFill>
              </a:rPr>
              <a:t>Description</a:t>
            </a:r>
            <a:r>
              <a:rPr lang="fr-FR" dirty="0">
                <a:solidFill>
                  <a:srgbClr val="FFFFFF"/>
                </a:solidFill>
              </a:rPr>
              <a:t>, </a:t>
            </a:r>
            <a:r>
              <a:rPr lang="fr-FR" dirty="0" smtClean="0">
                <a:solidFill>
                  <a:srgbClr val="FFFFFF"/>
                </a:solidFill>
              </a:rPr>
              <a:t>interprétation </a:t>
            </a:r>
            <a:r>
              <a:rPr lang="fr-FR" dirty="0">
                <a:solidFill>
                  <a:srgbClr val="FFFFFF"/>
                </a:solidFill>
              </a:rPr>
              <a:t>et </a:t>
            </a:r>
            <a:r>
              <a:rPr lang="fr-FR" dirty="0" smtClean="0">
                <a:solidFill>
                  <a:srgbClr val="FFFFFF"/>
                </a:solidFill>
              </a:rPr>
              <a:t>analyse </a:t>
            </a:r>
            <a:r>
              <a:rPr lang="fr-FR" dirty="0">
                <a:solidFill>
                  <a:srgbClr val="FFFFFF"/>
                </a:solidFill>
              </a:rPr>
              <a:t>des finalités éducatives des deux systèmes scolaires par rapport à notre objet d’étude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dirty="0" smtClean="0">
                <a:solidFill>
                  <a:srgbClr val="C00000"/>
                </a:solidFill>
              </a:rPr>
              <a:t>● </a:t>
            </a:r>
            <a:r>
              <a:rPr lang="fr-FR" dirty="0" smtClean="0">
                <a:solidFill>
                  <a:srgbClr val="FFFFFF"/>
                </a:solidFill>
              </a:rPr>
              <a:t>Description, interprétation et analyse des </a:t>
            </a:r>
            <a:r>
              <a:rPr lang="fr-FR" dirty="0">
                <a:solidFill>
                  <a:srgbClr val="FFFFFF"/>
                </a:solidFill>
              </a:rPr>
              <a:t>éléments comportant </a:t>
            </a:r>
            <a:r>
              <a:rPr lang="fr-FR" dirty="0" smtClean="0">
                <a:solidFill>
                  <a:srgbClr val="FFFFFF"/>
                </a:solidFill>
              </a:rPr>
              <a:t>similitudes </a:t>
            </a:r>
            <a:r>
              <a:rPr lang="fr-FR" dirty="0">
                <a:solidFill>
                  <a:srgbClr val="FFFFFF"/>
                </a:solidFill>
              </a:rPr>
              <a:t>et ressemblances sous différents aspects (social, culturel, historique, etc.)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0192" y="1410598"/>
            <a:ext cx="3937000" cy="7080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2"/>
                </a:solidFill>
                <a:latin typeface="+mn-lt"/>
                <a:cs typeface="+mn-cs"/>
              </a:rPr>
              <a:t>Didactique disciplinaire et didactique comparée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69101" y="1557338"/>
            <a:ext cx="3934884" cy="400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2"/>
                </a:solidFill>
                <a:latin typeface="+mn-lt"/>
                <a:cs typeface="+mn-cs"/>
              </a:rPr>
              <a:t>Socio-didactique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07833" y="4829175"/>
            <a:ext cx="3937000" cy="400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2"/>
                </a:solidFill>
                <a:latin typeface="+mn-lt"/>
                <a:cs typeface="+mn-cs"/>
              </a:rPr>
              <a:t>Education comparée</a:t>
            </a:r>
          </a:p>
        </p:txBody>
      </p:sp>
      <p:sp>
        <p:nvSpPr>
          <p:cNvPr id="7" name="ZoneTexte 7"/>
          <p:cNvSpPr txBox="1">
            <a:spLocks noChangeArrowheads="1"/>
          </p:cNvSpPr>
          <p:nvPr/>
        </p:nvSpPr>
        <p:spPr bwMode="auto">
          <a:xfrm>
            <a:off x="7632700" y="2708275"/>
            <a:ext cx="4320117" cy="2064540"/>
          </a:xfrm>
          <a:prstGeom prst="rect">
            <a:avLst/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regard croisé entre sociologique et didactique</a:t>
            </a:r>
          </a:p>
          <a:p>
            <a:pPr algn="ctr">
              <a:lnSpc>
                <a:spcPct val="12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en liaison avec la </a:t>
            </a:r>
            <a:r>
              <a:rPr lang="fr-FR" dirty="0" err="1" smtClean="0">
                <a:solidFill>
                  <a:schemeClr val="tx2"/>
                </a:solidFill>
                <a:latin typeface="Calibri" pitchFamily="34" charset="0"/>
              </a:rPr>
              <a:t>contextualisation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  (</a:t>
            </a:r>
            <a:r>
              <a:rPr lang="fr-FR" dirty="0" err="1" smtClean="0">
                <a:solidFill>
                  <a:schemeClr val="tx2"/>
                </a:solidFill>
                <a:latin typeface="Calibri" pitchFamily="34" charset="0"/>
              </a:rPr>
              <a:t>contextualisation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 comme relations interactives entre l’enseignant agissant et le contexte selon Blanchet, 2009)</a:t>
            </a:r>
            <a:endParaRPr lang="fr-F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334433" y="2860675"/>
            <a:ext cx="3937000" cy="1399742"/>
          </a:xfrm>
          <a:prstGeom prst="rect">
            <a:avLst/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didactique comparée des pratiques enseignantes  de l’EPS des deux  pays: la mise en évidence des intentions didactiques et interactions didactiques</a:t>
            </a:r>
            <a:endParaRPr lang="fr-F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5039784" y="5715000"/>
            <a:ext cx="7008283" cy="734945"/>
          </a:xfrm>
          <a:prstGeom prst="rect">
            <a:avLst/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0000"/>
              </a:buClr>
              <a:buSzPct val="151000"/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faire ressortir les éléments de spécificité et de  généricité des deux systèmes scolaires au regard du contexte local et les actions didactiques</a:t>
            </a:r>
            <a:endParaRPr lang="fr-FR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9359901" y="2060576"/>
            <a:ext cx="673100" cy="50482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656667" y="5300663"/>
            <a:ext cx="863600" cy="36036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1295401" y="2276476"/>
            <a:ext cx="960967" cy="50482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uble flèche horizontale 12"/>
          <p:cNvSpPr/>
          <p:nvPr/>
        </p:nvSpPr>
        <p:spPr>
          <a:xfrm rot="6947014">
            <a:off x="5629805" y="3261255"/>
            <a:ext cx="2416175" cy="306917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2"/>
              </a:solidFill>
            </a:endParaRPr>
          </a:p>
        </p:txBody>
      </p:sp>
      <p:sp>
        <p:nvSpPr>
          <p:cNvPr id="14" name="Double flèche horizontale 13"/>
          <p:cNvSpPr/>
          <p:nvPr/>
        </p:nvSpPr>
        <p:spPr>
          <a:xfrm rot="3819272">
            <a:off x="3709989" y="3256493"/>
            <a:ext cx="2416175" cy="3069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2"/>
              </a:solidFill>
            </a:endParaRPr>
          </a:p>
        </p:txBody>
      </p:sp>
      <p:sp>
        <p:nvSpPr>
          <p:cNvPr id="15" name="Double flèche horizontale 14"/>
          <p:cNvSpPr/>
          <p:nvPr/>
        </p:nvSpPr>
        <p:spPr>
          <a:xfrm>
            <a:off x="5143500" y="1700213"/>
            <a:ext cx="1432984" cy="21590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2"/>
              </a:solidFill>
            </a:endParaRPr>
          </a:p>
        </p:txBody>
      </p:sp>
      <p:sp>
        <p:nvSpPr>
          <p:cNvPr id="16" name="Titre 1"/>
          <p:cNvSpPr txBox="1">
            <a:spLocks noGrp="1"/>
          </p:cNvSpPr>
          <p:nvPr>
            <p:ph type="title"/>
          </p:nvPr>
        </p:nvSpPr>
        <p:spPr>
          <a:xfrm>
            <a:off x="838203" y="288929"/>
            <a:ext cx="10515600" cy="1325559"/>
          </a:xfrm>
        </p:spPr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Cadre théorique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Problématique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 anchorCtr="1">
            <a:normAutofit/>
          </a:bodyPr>
          <a:lstStyle/>
          <a:p>
            <a:pPr marL="0" lvl="0" indent="0" algn="ctr">
              <a:buNone/>
            </a:pPr>
            <a:r>
              <a:rPr lang="fr-FR" dirty="0">
                <a:solidFill>
                  <a:srgbClr val="FFFFFF"/>
                </a:solidFill>
              </a:rPr>
              <a:t> </a:t>
            </a:r>
            <a:r>
              <a:rPr lang="fr-FR" sz="3200" dirty="0">
                <a:solidFill>
                  <a:srgbClr val="FFFFFF"/>
                </a:solidFill>
              </a:rPr>
              <a:t>Étude des effets de contextes sur les savoirs transmis </a:t>
            </a:r>
            <a:endParaRPr lang="fr-FR" sz="3200" dirty="0" smtClean="0">
              <a:solidFill>
                <a:srgbClr val="FFFFFF"/>
              </a:solidFill>
            </a:endParaRPr>
          </a:p>
          <a:p>
            <a:pPr marL="0" lvl="0" indent="0" algn="ctr">
              <a:buNone/>
            </a:pPr>
            <a:r>
              <a:rPr lang="fr-FR" sz="3200" dirty="0" smtClean="0">
                <a:solidFill>
                  <a:srgbClr val="FFFFFF"/>
                </a:solidFill>
              </a:rPr>
              <a:t>et </a:t>
            </a:r>
            <a:r>
              <a:rPr lang="fr-FR" sz="3200" dirty="0">
                <a:solidFill>
                  <a:srgbClr val="FFFFFF"/>
                </a:solidFill>
              </a:rPr>
              <a:t>les stratégies d’enseignement</a:t>
            </a:r>
          </a:p>
          <a:p>
            <a:pPr marL="0" lvl="0" indent="0" algn="ctr">
              <a:buNone/>
            </a:pPr>
            <a:endParaRPr lang="fr-FR" dirty="0">
              <a:solidFill>
                <a:srgbClr val="FFFFFF"/>
              </a:solidFill>
            </a:endParaRPr>
          </a:p>
          <a:p>
            <a:pPr marL="0" lvl="0" indent="0" algn="ctr">
              <a:buNone/>
            </a:pPr>
            <a:r>
              <a:rPr lang="fr-FR" dirty="0" smtClean="0">
                <a:solidFill>
                  <a:srgbClr val="FFFFFF"/>
                </a:solidFill>
              </a:rPr>
              <a:t>Quels </a:t>
            </a:r>
            <a:r>
              <a:rPr lang="fr-FR" dirty="0">
                <a:solidFill>
                  <a:srgbClr val="FFFFFF"/>
                </a:solidFill>
              </a:rPr>
              <a:t>sont les effets de contextes spécifiques </a:t>
            </a:r>
            <a:endParaRPr lang="fr-FR" dirty="0" smtClean="0">
              <a:solidFill>
                <a:srgbClr val="FFFFFF"/>
              </a:solidFill>
            </a:endParaRPr>
          </a:p>
          <a:p>
            <a:pPr marL="0" lvl="0" indent="0" algn="ctr">
              <a:buClr>
                <a:srgbClr val="FF00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FFFFFF"/>
                </a:solidFill>
              </a:rPr>
              <a:t> sur </a:t>
            </a:r>
            <a:r>
              <a:rPr lang="fr-FR" dirty="0">
                <a:solidFill>
                  <a:srgbClr val="FFFFFF"/>
                </a:solidFill>
              </a:rPr>
              <a:t>l’évolution des savoirs dans la classe et les conditions de leur transmission?</a:t>
            </a:r>
          </a:p>
          <a:p>
            <a:pPr marL="0" lvl="0" indent="0" algn="ctr">
              <a:buFont typeface="Arial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FFFFFF"/>
                </a:solidFill>
              </a:rPr>
              <a:t> sur </a:t>
            </a:r>
            <a:r>
              <a:rPr lang="fr-FR" dirty="0">
                <a:solidFill>
                  <a:srgbClr val="FFFFFF"/>
                </a:solidFill>
              </a:rPr>
              <a:t>les stratégies d’enseignement?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971550" y="-131445"/>
            <a:ext cx="10515600" cy="1325559"/>
          </a:xfrm>
        </p:spPr>
        <p:txBody>
          <a:bodyPr anchorCtr="1"/>
          <a:lstStyle/>
          <a:p>
            <a:pPr lvl="0"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Méthodologie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78420"/>
              </p:ext>
            </p:extLst>
          </p:nvPr>
        </p:nvGraphicFramePr>
        <p:xfrm>
          <a:off x="971550" y="2053167"/>
          <a:ext cx="10534650" cy="434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7325"/>
                <a:gridCol w="5267325"/>
              </a:tblGrid>
              <a:tr h="48493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Macro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Micro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8246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Analyse comparée des systèmes d’enseignement et de l’organisation de l’EPS à travers les textes officiels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 ●  Haïti: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curriculum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des deux premiers cycles de l’école  fondamentale de 1989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 ●  Martinique: B.O n° 3 hors-série du 19 juin 2008 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endParaRPr lang="fr-FR" sz="20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Éléments de comparaison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Organisation de la scolarité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Réformes éducatives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Formation des enseignants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APSA proposées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Programmes d’EPS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Nombre d’heures prévu pour l’enseignement de l’EPS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Finalités de l’enseignement de l’EPS</a:t>
                      </a:r>
                      <a:endParaRPr lang="fr-FR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Analyse comparée des interactions didactiques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endParaRPr lang="fr-FR" sz="20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0" lvl="0" indent="0" algn="just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● Échantillon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  49 participants (17 enseignants: 4 en Haïti et 13 en Martinique  32  élèves, 16 par pays) 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  8 écoles, 4 par pays , choisies dans des milieux sociaux différents (favorisées et défavorisées)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endParaRPr lang="fr-FR" sz="20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● Dispositif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28 entretiens </a:t>
                      </a:r>
                      <a:r>
                        <a:rPr lang="fr-FR" sz="2000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ante/post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avec les 17 enseignants (N= 28: 15 en Haïti et 12 en Martinique)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90 leçons filmées, 45 par territoire (N= 30 classes: 3 leçons par classe)</a:t>
                      </a:r>
                    </a:p>
                    <a:p>
                      <a:pPr marL="0" lvl="0" indent="0">
                        <a:lnSpc>
                          <a:spcPct val="70000"/>
                        </a:lnSpc>
                        <a:buNone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   32 entretiens avec les 32 élèves de 5</a:t>
                      </a:r>
                      <a:r>
                        <a:rPr lang="fr-FR" sz="2000" baseline="30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/6</a:t>
                      </a:r>
                      <a:r>
                        <a:rPr lang="fr-FR" sz="2000" baseline="30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en Haïti et de CM1/CM2 en Martinique</a:t>
                      </a:r>
                      <a:endParaRPr lang="fr-FR" sz="2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3290" y="1205984"/>
            <a:ext cx="3559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srgbClr val="FFFFFF"/>
                </a:solidFill>
                <a:latin typeface="Calibri" pitchFamily="34" charset="0"/>
              </a:rPr>
              <a:t>Deux niveaux d’analyse</a:t>
            </a:r>
            <a:endParaRPr lang="fr-FR" sz="28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8203" y="-53971"/>
            <a:ext cx="10515600" cy="1325559"/>
          </a:xfrm>
        </p:spPr>
        <p:txBody>
          <a:bodyPr anchorCtr="1">
            <a:norm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Résultats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fr-FR" sz="2400">
              <a:solidFill>
                <a:srgbClr val="FFFFFF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43764"/>
              </p:ext>
            </p:extLst>
          </p:nvPr>
        </p:nvGraphicFramePr>
        <p:xfrm>
          <a:off x="0" y="1291416"/>
          <a:ext cx="12191995" cy="57734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25666"/>
                <a:gridCol w="4395465"/>
                <a:gridCol w="4670864"/>
              </a:tblGrid>
              <a:tr h="289060">
                <a:tc>
                  <a:txBody>
                    <a:bodyPr/>
                    <a:lstStyle/>
                    <a:p>
                      <a:pPr lvl="0" algn="ctr"/>
                      <a:r>
                        <a:rPr lang="fr-FR" sz="1800" dirty="0"/>
                        <a:t>Éléments de comparaison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800" dirty="0"/>
                        <a:t>Haïti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800" dirty="0"/>
                        <a:t>Martinique</a:t>
                      </a:r>
                    </a:p>
                  </a:txBody>
                  <a:tcPr/>
                </a:tc>
              </a:tr>
              <a:tr h="867180"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Organisation</a:t>
                      </a:r>
                      <a:r>
                        <a:rPr lang="fr-FR" sz="1200" baseline="0" dirty="0"/>
                        <a:t> de la scolarité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École maternelle - École fondamentale (1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2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et 3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 cycles) et secondaire - Deux premiers cycles : 6 classes (1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2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3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4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5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, 6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baseline="0" dirty="0"/>
                        <a:t> A.F) - Pas d’accès à l’éducation pour tous les enfants - plus d’écoles privées que publiques – Non-gratuité de l’enseignement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1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 degré:  école maternelle et primaire</a:t>
                      </a:r>
                      <a:r>
                        <a:rPr lang="fr-FR" sz="1200" baseline="0" dirty="0"/>
                        <a:t> – 2</a:t>
                      </a:r>
                      <a:r>
                        <a:rPr lang="fr-FR" sz="1200" baseline="30000" dirty="0"/>
                        <a:t>nd</a:t>
                      </a:r>
                      <a:r>
                        <a:rPr lang="fr-FR" sz="1200" baseline="0" dirty="0"/>
                        <a:t> degré:</a:t>
                      </a:r>
                      <a:r>
                        <a:rPr lang="fr-FR" sz="1200" dirty="0"/>
                        <a:t> collège</a:t>
                      </a:r>
                      <a:r>
                        <a:rPr lang="fr-FR" sz="1200" baseline="0" dirty="0"/>
                        <a:t> et </a:t>
                      </a:r>
                      <a:r>
                        <a:rPr lang="fr-FR" sz="1200" dirty="0"/>
                        <a:t> lycée</a:t>
                      </a:r>
                      <a:r>
                        <a:rPr lang="fr-FR" sz="1200" baseline="0" dirty="0"/>
                        <a:t> - École élémentaire : 5 classes (CP, CE1, CE2, CM1 et CM2) – Accès à l’éducation pour tous les enfants – plus d’écoles publiques que privées – gratuité de l’enseignement</a:t>
                      </a:r>
                      <a:endParaRPr lang="fr-FR" sz="1200" dirty="0"/>
                    </a:p>
                  </a:txBody>
                  <a:tcPr/>
                </a:tc>
              </a:tr>
              <a:tr h="481769"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Réformes éducatives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 err="1"/>
                        <a:t>Dartigue</a:t>
                      </a:r>
                      <a:r>
                        <a:rPr lang="fr-FR" sz="1200" baseline="0" dirty="0"/>
                        <a:t> (1929), Bernard (1979), PNEF (1997), Plan opérationnel (2010-2015)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 err="1"/>
                        <a:t>Berthoin</a:t>
                      </a:r>
                      <a:r>
                        <a:rPr lang="fr-FR" sz="1200" dirty="0"/>
                        <a:t> (1959), Fouchet (1975), Jospin (1989), Fillon (2005), </a:t>
                      </a:r>
                      <a:r>
                        <a:rPr lang="fr-FR" sz="1200" dirty="0" err="1"/>
                        <a:t>Peillon</a:t>
                      </a:r>
                      <a:r>
                        <a:rPr lang="fr-FR" sz="1200" dirty="0"/>
                        <a:t> (2013)</a:t>
                      </a:r>
                    </a:p>
                  </a:txBody>
                  <a:tcPr/>
                </a:tc>
              </a:tr>
              <a:tr h="867180"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Formation des enseignants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CFEF,</a:t>
                      </a:r>
                      <a:r>
                        <a:rPr lang="fr-FR" sz="1200" baseline="0" dirty="0"/>
                        <a:t> - </a:t>
                      </a:r>
                      <a:r>
                        <a:rPr lang="fr-FR" sz="1200" dirty="0"/>
                        <a:t>ÉNI</a:t>
                      </a:r>
                      <a:r>
                        <a:rPr lang="fr-FR" sz="1200" baseline="0" dirty="0"/>
                        <a:t> - </a:t>
                      </a:r>
                      <a:r>
                        <a:rPr lang="fr-FR" sz="1200" dirty="0"/>
                        <a:t>écoles normales privées</a:t>
                      </a:r>
                      <a:r>
                        <a:rPr lang="fr-FR" sz="1200" baseline="0" dirty="0"/>
                        <a:t> - </a:t>
                      </a:r>
                      <a:r>
                        <a:rPr lang="fr-FR" sz="1200" dirty="0"/>
                        <a:t>École normale supérieure</a:t>
                      </a:r>
                      <a:r>
                        <a:rPr lang="fr-FR" sz="1200" baseline="0" dirty="0"/>
                        <a:t> - </a:t>
                      </a:r>
                      <a:r>
                        <a:rPr lang="fr-FR" sz="1200" dirty="0"/>
                        <a:t>facultés des sciences de l’éducation du secteur privé - Plus d’écoles de formation privées que publiques – coût élevé de la formation dans le privé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ÉSPÉ</a:t>
                      </a:r>
                      <a:r>
                        <a:rPr lang="fr-FR" sz="1200" baseline="0"/>
                        <a:t> – Universités - Plus d’écoles de formation publiques que privées</a:t>
                      </a:r>
                      <a:endParaRPr lang="fr-FR" sz="1200"/>
                    </a:p>
                  </a:txBody>
                  <a:tcPr/>
                </a:tc>
              </a:tr>
              <a:tr h="867180"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APSA proposées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/>
                        <a:t>La préparation physique par les jeux d’éveil, d’adresse, d’équilibre et de la gymnastique - les activités athlétiques - les Jeux sportifs et collectifs avec ballon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Les activités athlétiques – les jeux sportifs et collectifs </a:t>
                      </a:r>
                      <a:r>
                        <a:rPr lang="fr-FR" sz="1200" baseline="0" dirty="0"/>
                        <a:t> avec ballon - </a:t>
                      </a:r>
                      <a:r>
                        <a:rPr lang="fr-FR" sz="1200" dirty="0"/>
                        <a:t>Les activités de roule et glisse, d’escalade, d’orientation</a:t>
                      </a:r>
                      <a:r>
                        <a:rPr lang="fr-FR" sz="1200" baseline="0" dirty="0"/>
                        <a:t> – la natation - les jeux d’expression, artistique et esthétique - Les jeux de lutte et de raquettes</a:t>
                      </a:r>
                      <a:endParaRPr lang="fr-FR" sz="1200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Programmes d’EPS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Curriculum 1e et 2e cycles de l’école fondamentale de 1989 (non actualisé depuis) – rénovation envisagée dans le Plan opérationnel 2010-2015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B.O n° 3 hors-série du 19 juin 2008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dirty="0"/>
                        <a:t>B.O spécial n° 11 du 26 novembre 2015 </a:t>
                      </a:r>
                    </a:p>
                  </a:txBody>
                  <a:tcPr/>
                </a:tc>
              </a:tr>
              <a:tr h="590060">
                <a:tc>
                  <a:txBody>
                    <a:bodyPr/>
                    <a:lstStyle/>
                    <a:p>
                      <a:pPr lvl="0"/>
                      <a:r>
                        <a:rPr lang="fr-FR" sz="1200"/>
                        <a:t>Nombre d’heures prévu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30 et 1 heures en (1e/2e A.F)</a:t>
                      </a:r>
                      <a:r>
                        <a:rPr lang="fr-FR" sz="1200" baseline="0" dirty="0"/>
                        <a:t> et </a:t>
                      </a:r>
                      <a:r>
                        <a:rPr lang="fr-FR" sz="1200" dirty="0"/>
                        <a:t>60 et 2 heures en (3e/4e/5e/6e A.F)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108 et 3 heures en (CP-CE1) et en (CE2-CM1-CM2)  </a:t>
                      </a:r>
                    </a:p>
                  </a:txBody>
                  <a:tcPr/>
                </a:tc>
              </a:tr>
              <a:tr h="1059890">
                <a:tc>
                  <a:txBody>
                    <a:bodyPr/>
                    <a:lstStyle/>
                    <a:p>
                      <a:pPr lvl="0"/>
                      <a:r>
                        <a:rPr lang="fr-FR" sz="1200" dirty="0"/>
                        <a:t>Finalités de l’enseignement de l’EPS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Non-mentionnées dans le programme d’EPS des premiers cycles de l’école fondamentale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dirty="0"/>
                        <a:t>CP-CE1 : développer des capacités nécessaires aux conduites motrices – offrir une 1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 initiation aux APSA –veiller à sa santé</a:t>
                      </a:r>
                    </a:p>
                    <a:p>
                      <a:pPr lvl="0" algn="just"/>
                      <a:r>
                        <a:rPr lang="fr-FR" sz="1200" dirty="0"/>
                        <a:t>CE2-CM1-CM2: développer des capacités motrices et la pratique des APSA - contribuer à l’éducation à la santé – éduquer à la responsabilité,</a:t>
                      </a:r>
                      <a:r>
                        <a:rPr lang="fr-FR" sz="1200" baseline="0" dirty="0"/>
                        <a:t> à l’autonomie et au respect des règles et de soi-même et d’autrui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2703</TotalTime>
  <Words>1483</Words>
  <Application>Microsoft Office PowerPoint</Application>
  <PresentationFormat>Grand écran</PresentationFormat>
  <Paragraphs>226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MS Mincho</vt:lpstr>
      <vt:lpstr>Times New Roman</vt:lpstr>
      <vt:lpstr>Thème Office</vt:lpstr>
      <vt:lpstr>Contextualisation didactique et enseignement de l’EPS  en Haïti et en Martinique  aux deux premiers cycles de l’école fondamentale et à l’école élémentaire: analyse  comparée des systèmes d’enseignement  et des interactions didactiques   dans le  cadre d’une approche socio-didactique   Preslet MEGIE Doctorant en sciences de l’éducation Université des Antilles  - ÉSPÉ Guadeloupe CRREF (EA 4538)</vt:lpstr>
      <vt:lpstr>Introduction</vt:lpstr>
      <vt:lpstr>Questions de départ</vt:lpstr>
      <vt:lpstr>Trois objectifs</vt:lpstr>
      <vt:lpstr>Enjeux de la recherche</vt:lpstr>
      <vt:lpstr>Cadre théorique</vt:lpstr>
      <vt:lpstr>Problématique</vt:lpstr>
      <vt:lpstr>Méthodologie</vt:lpstr>
      <vt:lpstr>Résultats</vt:lpstr>
      <vt:lpstr> Comparaison des traits dominants des profils des dix-sept enseignants dans les deux territoires</vt:lpstr>
      <vt:lpstr>Différentes conceptions de l’EPS</vt:lpstr>
      <vt:lpstr>Conception de l’élève</vt:lpstr>
      <vt:lpstr>Différents rôles des 17 enseignants interrogés</vt:lpstr>
      <vt:lpstr>Différents actes de contextualisation par territoire </vt:lpstr>
      <vt:lpstr>Entretiens avec les trente-deux élèves </vt:lpstr>
      <vt:lpstr>Différentes actions des 17 enseignants relatives aux leçons filmées</vt:lpstr>
      <vt:lpstr>Présentation PowerPoint</vt:lpstr>
      <vt:lpstr>Discussion</vt:lpstr>
      <vt:lpstr>Conclusion/Perspectives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CONTEXTUALISATION DIDACTIQUE ET ENSEIGNEMENT DE L’EPS               EN HAITI ET EN MARTINIQUE AUX DEUX PREMIERS CYCLES DE L’ÉCOLE FONDAMENTALE ET A L’ÉCOLE ÉLÉMENTAIRE: ANALYSE COMPARÉE DES SYSTEMES D’ENSEIGNEMENT ET DES INTERACTIONS DIDACTIQUES DANS LE CADRE D’UNE APPROCHE SOCIO-DIDACTIQUE</dc:title>
  <dc:creator>Preslet Megie</dc:creator>
  <cp:lastModifiedBy>Preslet Megie</cp:lastModifiedBy>
  <cp:revision>95</cp:revision>
  <dcterms:created xsi:type="dcterms:W3CDTF">2017-05-19T16:34:54Z</dcterms:created>
  <dcterms:modified xsi:type="dcterms:W3CDTF">2017-11-28T00:56:34Z</dcterms:modified>
</cp:coreProperties>
</file>