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4" autoAdjust="0"/>
    <p:restoredTop sz="94681" autoAdjust="0"/>
  </p:normalViewPr>
  <p:slideViewPr>
    <p:cSldViewPr>
      <p:cViewPr varScale="1">
        <p:scale>
          <a:sx n="49" d="100"/>
          <a:sy n="49" d="100"/>
        </p:scale>
        <p:origin x="2484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05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08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79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17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09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87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26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14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79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22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73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BD95-894E-4A20-B1AF-3641D9ED1CF1}" type="datetimeFigureOut">
              <a:rPr lang="fr-FR" smtClean="0"/>
              <a:t>09/10/2018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9B63-E236-4AAA-ADB8-E2260F724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38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7" name="Groupe 1066"/>
          <p:cNvGrpSpPr/>
          <p:nvPr/>
        </p:nvGrpSpPr>
        <p:grpSpPr>
          <a:xfrm>
            <a:off x="236219" y="2199848"/>
            <a:ext cx="3216663" cy="2129769"/>
            <a:chOff x="1410666" y="2661231"/>
            <a:chExt cx="3216663" cy="2129769"/>
          </a:xfrm>
        </p:grpSpPr>
        <p:grpSp>
          <p:nvGrpSpPr>
            <p:cNvPr id="1066" name="Groupe 1065"/>
            <p:cNvGrpSpPr>
              <a:grpSpLocks noChangeAspect="1"/>
            </p:cNvGrpSpPr>
            <p:nvPr/>
          </p:nvGrpSpPr>
          <p:grpSpPr>
            <a:xfrm>
              <a:off x="1484320" y="2667000"/>
              <a:ext cx="3143009" cy="2124000"/>
              <a:chOff x="1484313" y="2667000"/>
              <a:chExt cx="3887787" cy="2627313"/>
            </a:xfrm>
          </p:grpSpPr>
          <p:sp>
            <p:nvSpPr>
              <p:cNvPr id="4" name="Rectangle 7"/>
              <p:cNvSpPr>
                <a:spLocks noChangeArrowheads="1"/>
              </p:cNvSpPr>
              <p:nvPr/>
            </p:nvSpPr>
            <p:spPr bwMode="auto">
              <a:xfrm>
                <a:off x="1484313" y="2667000"/>
                <a:ext cx="3887787" cy="2627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1065" name="Groupe 1064"/>
              <p:cNvGrpSpPr/>
              <p:nvPr/>
            </p:nvGrpSpPr>
            <p:grpSpPr>
              <a:xfrm>
                <a:off x="1762125" y="2838450"/>
                <a:ext cx="3235257" cy="2129840"/>
                <a:chOff x="1762125" y="2838450"/>
                <a:chExt cx="3235257" cy="2129840"/>
              </a:xfrm>
            </p:grpSpPr>
            <p:sp>
              <p:nvSpPr>
                <p:cNvPr id="5" name="Rectangle 8"/>
                <p:cNvSpPr>
                  <a:spLocks noChangeArrowheads="1"/>
                </p:cNvSpPr>
                <p:nvPr/>
              </p:nvSpPr>
              <p:spPr bwMode="auto">
                <a:xfrm>
                  <a:off x="2211388" y="2919413"/>
                  <a:ext cx="2738437" cy="1816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" name="Line 9"/>
                <p:cNvSpPr>
                  <a:spLocks noChangeShapeType="1"/>
                </p:cNvSpPr>
                <p:nvPr/>
              </p:nvSpPr>
              <p:spPr bwMode="auto">
                <a:xfrm>
                  <a:off x="2211388" y="4729163"/>
                  <a:ext cx="2740025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" name="Line 10"/>
                <p:cNvSpPr>
                  <a:spLocks noChangeShapeType="1"/>
                </p:cNvSpPr>
                <p:nvPr/>
              </p:nvSpPr>
              <p:spPr bwMode="auto">
                <a:xfrm>
                  <a:off x="2211388" y="4729163"/>
                  <a:ext cx="0" cy="508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" name="Rectangle 11"/>
                <p:cNvSpPr>
                  <a:spLocks noChangeArrowheads="1"/>
                </p:cNvSpPr>
                <p:nvPr/>
              </p:nvSpPr>
              <p:spPr bwMode="auto">
                <a:xfrm>
                  <a:off x="2139950" y="4799013"/>
                  <a:ext cx="78548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0</a:t>
                  </a:r>
                  <a:endParaRPr kumimoji="0" lang="fr-FR" altLang="fr-FR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Line 12"/>
                <p:cNvSpPr>
                  <a:spLocks noChangeShapeType="1"/>
                </p:cNvSpPr>
                <p:nvPr/>
              </p:nvSpPr>
              <p:spPr bwMode="auto">
                <a:xfrm>
                  <a:off x="3124200" y="4729163"/>
                  <a:ext cx="0" cy="508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" name="Rectangle 13"/>
                <p:cNvSpPr>
                  <a:spLocks noChangeArrowheads="1"/>
                </p:cNvSpPr>
                <p:nvPr/>
              </p:nvSpPr>
              <p:spPr bwMode="auto">
                <a:xfrm>
                  <a:off x="3052763" y="4799013"/>
                  <a:ext cx="78548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5</a:t>
                  </a:r>
                  <a:endParaRPr kumimoji="0" lang="fr-FR" altLang="fr-FR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Line 14"/>
                <p:cNvSpPr>
                  <a:spLocks noChangeShapeType="1"/>
                </p:cNvSpPr>
                <p:nvPr/>
              </p:nvSpPr>
              <p:spPr bwMode="auto">
                <a:xfrm>
                  <a:off x="4038600" y="4729163"/>
                  <a:ext cx="0" cy="508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" name="Rectangle 15"/>
                <p:cNvSpPr>
                  <a:spLocks noChangeArrowheads="1"/>
                </p:cNvSpPr>
                <p:nvPr/>
              </p:nvSpPr>
              <p:spPr bwMode="auto">
                <a:xfrm>
                  <a:off x="3927475" y="4799013"/>
                  <a:ext cx="157094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10</a:t>
                  </a:r>
                  <a:endParaRPr kumimoji="0" lang="fr-FR" altLang="fr-FR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Line 16"/>
                <p:cNvSpPr>
                  <a:spLocks noChangeShapeType="1"/>
                </p:cNvSpPr>
                <p:nvPr/>
              </p:nvSpPr>
              <p:spPr bwMode="auto">
                <a:xfrm>
                  <a:off x="4951413" y="4729163"/>
                  <a:ext cx="0" cy="508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" name="Rectangle 17"/>
                <p:cNvSpPr>
                  <a:spLocks noChangeArrowheads="1"/>
                </p:cNvSpPr>
                <p:nvPr/>
              </p:nvSpPr>
              <p:spPr bwMode="auto">
                <a:xfrm>
                  <a:off x="4840288" y="4799013"/>
                  <a:ext cx="157094" cy="169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15</a:t>
                  </a:r>
                  <a:endParaRPr kumimoji="0" lang="fr-FR" altLang="fr-FR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211388" y="2919413"/>
                  <a:ext cx="0" cy="180975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2159000" y="4729163"/>
                  <a:ext cx="52387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" name="Rectangle 20"/>
                <p:cNvSpPr>
                  <a:spLocks noChangeArrowheads="1"/>
                </p:cNvSpPr>
                <p:nvPr/>
              </p:nvSpPr>
              <p:spPr bwMode="auto">
                <a:xfrm>
                  <a:off x="1995488" y="4648200"/>
                  <a:ext cx="78548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0</a:t>
                  </a:r>
                  <a:endParaRPr kumimoji="0" lang="fr-FR" altLang="fr-FR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159000" y="4367213"/>
                  <a:ext cx="52387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9" name="Rectangle 22"/>
                <p:cNvSpPr>
                  <a:spLocks noChangeArrowheads="1"/>
                </p:cNvSpPr>
                <p:nvPr/>
              </p:nvSpPr>
              <p:spPr bwMode="auto">
                <a:xfrm>
                  <a:off x="1839913" y="4286250"/>
                  <a:ext cx="235642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200</a:t>
                  </a:r>
                  <a:endParaRPr kumimoji="0" lang="fr-FR" altLang="fr-FR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2159000" y="4005263"/>
                  <a:ext cx="52387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" name="Rectangle 24"/>
                <p:cNvSpPr>
                  <a:spLocks noChangeArrowheads="1"/>
                </p:cNvSpPr>
                <p:nvPr/>
              </p:nvSpPr>
              <p:spPr bwMode="auto">
                <a:xfrm>
                  <a:off x="1839913" y="3924300"/>
                  <a:ext cx="235642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400</a:t>
                  </a:r>
                  <a:endParaRPr kumimoji="0" lang="fr-FR" altLang="fr-FR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159000" y="3643313"/>
                  <a:ext cx="52387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" name="Rectangle 26"/>
                <p:cNvSpPr>
                  <a:spLocks noChangeArrowheads="1"/>
                </p:cNvSpPr>
                <p:nvPr/>
              </p:nvSpPr>
              <p:spPr bwMode="auto">
                <a:xfrm>
                  <a:off x="1839913" y="3562350"/>
                  <a:ext cx="235642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600</a:t>
                  </a:r>
                  <a:endParaRPr kumimoji="0" lang="fr-FR" altLang="fr-FR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159000" y="3281363"/>
                  <a:ext cx="52387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5" name="Rectangle 28"/>
                <p:cNvSpPr>
                  <a:spLocks noChangeArrowheads="1"/>
                </p:cNvSpPr>
                <p:nvPr/>
              </p:nvSpPr>
              <p:spPr bwMode="auto">
                <a:xfrm>
                  <a:off x="1839913" y="3200400"/>
                  <a:ext cx="235642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800</a:t>
                  </a:r>
                  <a:endParaRPr kumimoji="0" lang="fr-FR" altLang="fr-FR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2159000" y="2919413"/>
                  <a:ext cx="52387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7" name="Rectangle 30"/>
                <p:cNvSpPr>
                  <a:spLocks noChangeArrowheads="1"/>
                </p:cNvSpPr>
                <p:nvPr/>
              </p:nvSpPr>
              <p:spPr bwMode="auto">
                <a:xfrm>
                  <a:off x="1762125" y="2838450"/>
                  <a:ext cx="314189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110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1000</a:t>
                  </a:r>
                  <a:endParaRPr kumimoji="0" lang="fr-FR" altLang="fr-FR" sz="18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Oval 31"/>
                <p:cNvSpPr>
                  <a:spLocks noChangeArrowheads="1"/>
                </p:cNvSpPr>
                <p:nvPr/>
              </p:nvSpPr>
              <p:spPr bwMode="auto">
                <a:xfrm>
                  <a:off x="2736850" y="4675188"/>
                  <a:ext cx="38100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" name="Oval 32"/>
                <p:cNvSpPr>
                  <a:spLocks noChangeArrowheads="1"/>
                </p:cNvSpPr>
                <p:nvPr/>
              </p:nvSpPr>
              <p:spPr bwMode="auto">
                <a:xfrm>
                  <a:off x="3049588" y="4641850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0" name="Oval 33"/>
                <p:cNvSpPr>
                  <a:spLocks noChangeArrowheads="1"/>
                </p:cNvSpPr>
                <p:nvPr/>
              </p:nvSpPr>
              <p:spPr bwMode="auto">
                <a:xfrm>
                  <a:off x="4730750" y="3178175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" name="Oval 34"/>
                <p:cNvSpPr>
                  <a:spLocks noChangeArrowheads="1"/>
                </p:cNvSpPr>
                <p:nvPr/>
              </p:nvSpPr>
              <p:spPr bwMode="auto">
                <a:xfrm>
                  <a:off x="3270250" y="4435475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4" name="Oval 35"/>
                <p:cNvSpPr>
                  <a:spLocks noChangeArrowheads="1"/>
                </p:cNvSpPr>
                <p:nvPr/>
              </p:nvSpPr>
              <p:spPr bwMode="auto">
                <a:xfrm>
                  <a:off x="3044825" y="4670425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5" name="Oval 36"/>
                <p:cNvSpPr>
                  <a:spLocks noChangeArrowheads="1"/>
                </p:cNvSpPr>
                <p:nvPr/>
              </p:nvSpPr>
              <p:spPr bwMode="auto">
                <a:xfrm>
                  <a:off x="2560638" y="4529138"/>
                  <a:ext cx="36512" cy="34925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8" name="Oval 37"/>
                <p:cNvSpPr>
                  <a:spLocks noChangeArrowheads="1"/>
                </p:cNvSpPr>
                <p:nvPr/>
              </p:nvSpPr>
              <p:spPr bwMode="auto">
                <a:xfrm>
                  <a:off x="2925763" y="4621213"/>
                  <a:ext cx="36512" cy="34925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9" name="Oval 38"/>
                <p:cNvSpPr>
                  <a:spLocks noChangeArrowheads="1"/>
                </p:cNvSpPr>
                <p:nvPr/>
              </p:nvSpPr>
              <p:spPr bwMode="auto">
                <a:xfrm>
                  <a:off x="3343275" y="4222750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0" name="Oval 39"/>
                <p:cNvSpPr>
                  <a:spLocks noChangeArrowheads="1"/>
                </p:cNvSpPr>
                <p:nvPr/>
              </p:nvSpPr>
              <p:spPr bwMode="auto">
                <a:xfrm>
                  <a:off x="2813050" y="4664075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1" name="Oval 40"/>
                <p:cNvSpPr>
                  <a:spLocks noChangeArrowheads="1"/>
                </p:cNvSpPr>
                <p:nvPr/>
              </p:nvSpPr>
              <p:spPr bwMode="auto">
                <a:xfrm>
                  <a:off x="4165600" y="3709988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2" name="Oval 41"/>
                <p:cNvSpPr>
                  <a:spLocks noChangeArrowheads="1"/>
                </p:cNvSpPr>
                <p:nvPr/>
              </p:nvSpPr>
              <p:spPr bwMode="auto">
                <a:xfrm>
                  <a:off x="2813050" y="4621213"/>
                  <a:ext cx="36512" cy="34925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3" name="Oval 42"/>
                <p:cNvSpPr>
                  <a:spLocks noChangeArrowheads="1"/>
                </p:cNvSpPr>
                <p:nvPr/>
              </p:nvSpPr>
              <p:spPr bwMode="auto">
                <a:xfrm>
                  <a:off x="3060700" y="4652963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4" name="Oval 43"/>
                <p:cNvSpPr>
                  <a:spLocks noChangeArrowheads="1"/>
                </p:cNvSpPr>
                <p:nvPr/>
              </p:nvSpPr>
              <p:spPr bwMode="auto">
                <a:xfrm>
                  <a:off x="2609850" y="4672013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5" name="Oval 44"/>
                <p:cNvSpPr>
                  <a:spLocks noChangeArrowheads="1"/>
                </p:cNvSpPr>
                <p:nvPr/>
              </p:nvSpPr>
              <p:spPr bwMode="auto">
                <a:xfrm>
                  <a:off x="3122613" y="4622800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6" name="Oval 45"/>
                <p:cNvSpPr>
                  <a:spLocks noChangeArrowheads="1"/>
                </p:cNvSpPr>
                <p:nvPr/>
              </p:nvSpPr>
              <p:spPr bwMode="auto">
                <a:xfrm>
                  <a:off x="2757488" y="4695825"/>
                  <a:ext cx="36512" cy="36513"/>
                </a:xfrm>
                <a:prstGeom prst="ellipse">
                  <a:avLst/>
                </a:prstGeom>
                <a:solidFill>
                  <a:srgbClr val="000000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7" name="Line 46"/>
                <p:cNvSpPr>
                  <a:spLocks noChangeShapeType="1"/>
                </p:cNvSpPr>
                <p:nvPr/>
              </p:nvSpPr>
              <p:spPr bwMode="auto">
                <a:xfrm>
                  <a:off x="2752725" y="4729163"/>
                  <a:ext cx="87312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8" name="Line 47"/>
                <p:cNvSpPr>
                  <a:spLocks noChangeShapeType="1"/>
                </p:cNvSpPr>
                <p:nvPr/>
              </p:nvSpPr>
              <p:spPr bwMode="auto">
                <a:xfrm>
                  <a:off x="2840038" y="4729163"/>
                  <a:ext cx="20637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51" name="Line 60"/>
                <p:cNvSpPr>
                  <a:spLocks noChangeShapeType="1"/>
                </p:cNvSpPr>
                <p:nvPr/>
              </p:nvSpPr>
              <p:spPr bwMode="auto">
                <a:xfrm>
                  <a:off x="3859213" y="4722813"/>
                  <a:ext cx="0" cy="47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52" name="Line 61"/>
                <p:cNvSpPr>
                  <a:spLocks noChangeShapeType="1"/>
                </p:cNvSpPr>
                <p:nvPr/>
              </p:nvSpPr>
              <p:spPr bwMode="auto">
                <a:xfrm>
                  <a:off x="3946525" y="4722813"/>
                  <a:ext cx="0" cy="47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53" name="Line 62"/>
                <p:cNvSpPr>
                  <a:spLocks noChangeShapeType="1"/>
                </p:cNvSpPr>
                <p:nvPr/>
              </p:nvSpPr>
              <p:spPr bwMode="auto">
                <a:xfrm>
                  <a:off x="4033838" y="4722813"/>
                  <a:ext cx="19050" cy="476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75" name="ZoneTexte 74"/>
            <p:cNvSpPr txBox="1"/>
            <p:nvPr/>
          </p:nvSpPr>
          <p:spPr>
            <a:xfrm rot="16200000">
              <a:off x="678189" y="3393708"/>
              <a:ext cx="1726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Adherent</a:t>
              </a:r>
              <a:r>
                <a:rPr lang="fr-FR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SS-</a:t>
              </a:r>
              <a:r>
                <a:rPr lang="fr-FR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RBCs</a:t>
              </a:r>
              <a:r>
                <a:rPr lang="fr-FR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mm</a:t>
              </a:r>
              <a:r>
                <a:rPr lang="fr-FR" sz="11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170"/>
            <p:cNvSpPr>
              <a:spLocks noChangeAspect="1" noChangeArrowheads="1"/>
            </p:cNvSpPr>
            <p:nvPr/>
          </p:nvSpPr>
          <p:spPr bwMode="auto">
            <a:xfrm>
              <a:off x="3879573" y="4621723"/>
              <a:ext cx="5175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ISCs(%)</a:t>
              </a:r>
              <a:endParaRPr kumimoji="0" lang="fr-FR" altLang="fr-FR" sz="110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1" name="Groupe 1070"/>
          <p:cNvGrpSpPr/>
          <p:nvPr/>
        </p:nvGrpSpPr>
        <p:grpSpPr>
          <a:xfrm>
            <a:off x="3572991" y="2175005"/>
            <a:ext cx="3006045" cy="2087734"/>
            <a:chOff x="3572991" y="2910483"/>
            <a:chExt cx="3006045" cy="2087734"/>
          </a:xfrm>
        </p:grpSpPr>
        <p:sp>
          <p:nvSpPr>
            <p:cNvPr id="80" name="ZoneTexte 79"/>
            <p:cNvSpPr txBox="1"/>
            <p:nvPr/>
          </p:nvSpPr>
          <p:spPr>
            <a:xfrm>
              <a:off x="4389951" y="2910483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fr-F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29"/>
            <p:cNvSpPr>
              <a:spLocks noChangeArrowheads="1"/>
            </p:cNvSpPr>
            <p:nvPr/>
          </p:nvSpPr>
          <p:spPr bwMode="auto">
            <a:xfrm>
              <a:off x="3832174" y="3005035"/>
              <a:ext cx="31418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1000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2" name="Groupe 81"/>
            <p:cNvGrpSpPr/>
            <p:nvPr/>
          </p:nvGrpSpPr>
          <p:grpSpPr>
            <a:xfrm>
              <a:off x="3897890" y="3073556"/>
              <a:ext cx="2681146" cy="1924661"/>
              <a:chOff x="3897890" y="3105819"/>
              <a:chExt cx="2681146" cy="1924661"/>
            </a:xfrm>
          </p:grpSpPr>
          <p:sp>
            <p:nvSpPr>
              <p:cNvPr id="83" name="Rectangle 170"/>
              <p:cNvSpPr>
                <a:spLocks noChangeArrowheads="1"/>
              </p:cNvSpPr>
              <p:nvPr/>
            </p:nvSpPr>
            <p:spPr bwMode="auto">
              <a:xfrm>
                <a:off x="5464771" y="4845814"/>
                <a:ext cx="105958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reticulocyt</a:t>
                </a:r>
                <a:r>
                  <a:rPr kumimoji="0" lang="fr-FR" altLang="fr-FR" sz="1200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</a:t>
                </a:r>
                <a:r>
                  <a:rPr kumimoji="0" lang="fr-FR" altLang="fr-FR" sz="120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(%)</a:t>
                </a:r>
                <a:endParaRPr kumimoji="0" lang="fr-FR" altLang="fr-FR" sz="180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 7"/>
              <p:cNvSpPr>
                <a:spLocks noChangeArrowheads="1"/>
              </p:cNvSpPr>
              <p:nvPr/>
            </p:nvSpPr>
            <p:spPr bwMode="auto">
              <a:xfrm>
                <a:off x="4210379" y="3105819"/>
                <a:ext cx="2304103" cy="1518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Line 8"/>
              <p:cNvSpPr>
                <a:spLocks noChangeShapeType="1"/>
              </p:cNvSpPr>
              <p:nvPr/>
            </p:nvSpPr>
            <p:spPr bwMode="auto">
              <a:xfrm>
                <a:off x="4210379" y="4618557"/>
                <a:ext cx="230544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Line 9"/>
              <p:cNvSpPr>
                <a:spLocks noChangeShapeType="1"/>
              </p:cNvSpPr>
              <p:nvPr/>
            </p:nvSpPr>
            <p:spPr bwMode="auto">
              <a:xfrm>
                <a:off x="4210379" y="4618557"/>
                <a:ext cx="0" cy="421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Rectangle 10"/>
              <p:cNvSpPr>
                <a:spLocks noChangeArrowheads="1"/>
              </p:cNvSpPr>
              <p:nvPr/>
            </p:nvSpPr>
            <p:spPr bwMode="auto">
              <a:xfrm>
                <a:off x="4150027" y="4676537"/>
                <a:ext cx="7854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Line 11"/>
              <p:cNvSpPr>
                <a:spLocks noChangeShapeType="1"/>
              </p:cNvSpPr>
              <p:nvPr/>
            </p:nvSpPr>
            <p:spPr bwMode="auto">
              <a:xfrm>
                <a:off x="4978860" y="4618557"/>
                <a:ext cx="0" cy="421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Rectangle 12"/>
              <p:cNvSpPr>
                <a:spLocks noChangeArrowheads="1"/>
              </p:cNvSpPr>
              <p:nvPr/>
            </p:nvSpPr>
            <p:spPr bwMode="auto">
              <a:xfrm>
                <a:off x="4918509" y="4676537"/>
                <a:ext cx="7854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Line 13"/>
              <p:cNvSpPr>
                <a:spLocks noChangeShapeType="1"/>
              </p:cNvSpPr>
              <p:nvPr/>
            </p:nvSpPr>
            <p:spPr bwMode="auto">
              <a:xfrm>
                <a:off x="5747342" y="4618557"/>
                <a:ext cx="0" cy="4216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1" name="Rectangle 14"/>
              <p:cNvSpPr>
                <a:spLocks noChangeArrowheads="1"/>
              </p:cNvSpPr>
              <p:nvPr/>
            </p:nvSpPr>
            <p:spPr bwMode="auto">
              <a:xfrm>
                <a:off x="5653461" y="4676537"/>
                <a:ext cx="15709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Line 15"/>
              <p:cNvSpPr>
                <a:spLocks noChangeShapeType="1"/>
              </p:cNvSpPr>
              <p:nvPr/>
            </p:nvSpPr>
            <p:spPr bwMode="auto">
              <a:xfrm>
                <a:off x="6515823" y="4618557"/>
                <a:ext cx="0" cy="4216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" name="Rectangle 16"/>
              <p:cNvSpPr>
                <a:spLocks noChangeArrowheads="1"/>
              </p:cNvSpPr>
              <p:nvPr/>
            </p:nvSpPr>
            <p:spPr bwMode="auto">
              <a:xfrm>
                <a:off x="6421942" y="4676537"/>
                <a:ext cx="15709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Line 17"/>
              <p:cNvSpPr>
                <a:spLocks noChangeShapeType="1"/>
              </p:cNvSpPr>
              <p:nvPr/>
            </p:nvSpPr>
            <p:spPr bwMode="auto">
              <a:xfrm flipV="1">
                <a:off x="4210379" y="3105819"/>
                <a:ext cx="0" cy="151273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" name="Line 18"/>
              <p:cNvSpPr>
                <a:spLocks noChangeShapeType="1"/>
              </p:cNvSpPr>
              <p:nvPr/>
            </p:nvSpPr>
            <p:spPr bwMode="auto">
              <a:xfrm flipH="1">
                <a:off x="4166121" y="4618557"/>
                <a:ext cx="4425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" name="Rectangle 19"/>
              <p:cNvSpPr>
                <a:spLocks noChangeArrowheads="1"/>
              </p:cNvSpPr>
              <p:nvPr/>
            </p:nvSpPr>
            <p:spPr bwMode="auto">
              <a:xfrm>
                <a:off x="4029323" y="4550036"/>
                <a:ext cx="7854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Line 20"/>
              <p:cNvSpPr>
                <a:spLocks noChangeShapeType="1"/>
              </p:cNvSpPr>
              <p:nvPr/>
            </p:nvSpPr>
            <p:spPr bwMode="auto">
              <a:xfrm flipH="1">
                <a:off x="4166121" y="4315482"/>
                <a:ext cx="4425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" name="Rectangle 21"/>
              <p:cNvSpPr>
                <a:spLocks noChangeArrowheads="1"/>
              </p:cNvSpPr>
              <p:nvPr/>
            </p:nvSpPr>
            <p:spPr bwMode="auto">
              <a:xfrm>
                <a:off x="3897890" y="4246961"/>
                <a:ext cx="23564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Line 22"/>
              <p:cNvSpPr>
                <a:spLocks noChangeShapeType="1"/>
              </p:cNvSpPr>
              <p:nvPr/>
            </p:nvSpPr>
            <p:spPr bwMode="auto">
              <a:xfrm flipH="1">
                <a:off x="4166121" y="4012408"/>
                <a:ext cx="4425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" name="Rectangle 23"/>
              <p:cNvSpPr>
                <a:spLocks noChangeArrowheads="1"/>
              </p:cNvSpPr>
              <p:nvPr/>
            </p:nvSpPr>
            <p:spPr bwMode="auto">
              <a:xfrm>
                <a:off x="3897890" y="3945205"/>
                <a:ext cx="23564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Line 24"/>
              <p:cNvSpPr>
                <a:spLocks noChangeShapeType="1"/>
              </p:cNvSpPr>
              <p:nvPr/>
            </p:nvSpPr>
            <p:spPr bwMode="auto">
              <a:xfrm flipH="1">
                <a:off x="4166121" y="3710651"/>
                <a:ext cx="4425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" name="Rectangle 25"/>
              <p:cNvSpPr>
                <a:spLocks noChangeArrowheads="1"/>
              </p:cNvSpPr>
              <p:nvPr/>
            </p:nvSpPr>
            <p:spPr bwMode="auto">
              <a:xfrm>
                <a:off x="3897890" y="3642130"/>
                <a:ext cx="23564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600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Line 26"/>
              <p:cNvSpPr>
                <a:spLocks noChangeShapeType="1"/>
              </p:cNvSpPr>
              <p:nvPr/>
            </p:nvSpPr>
            <p:spPr bwMode="auto">
              <a:xfrm flipH="1">
                <a:off x="4166121" y="3407577"/>
                <a:ext cx="4425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" name="Rectangle 27"/>
              <p:cNvSpPr>
                <a:spLocks noChangeArrowheads="1"/>
              </p:cNvSpPr>
              <p:nvPr/>
            </p:nvSpPr>
            <p:spPr bwMode="auto">
              <a:xfrm>
                <a:off x="3897890" y="3340373"/>
                <a:ext cx="23564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Line 28"/>
              <p:cNvSpPr>
                <a:spLocks noChangeShapeType="1"/>
              </p:cNvSpPr>
              <p:nvPr/>
            </p:nvSpPr>
            <p:spPr bwMode="auto">
              <a:xfrm flipH="1">
                <a:off x="4166121" y="3105819"/>
                <a:ext cx="4425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" name="Oval 201"/>
              <p:cNvSpPr>
                <a:spLocks noChangeArrowheads="1"/>
              </p:cNvSpPr>
              <p:nvPr/>
            </p:nvSpPr>
            <p:spPr bwMode="auto">
              <a:xfrm>
                <a:off x="4620491" y="4570903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" name="Oval 202"/>
              <p:cNvSpPr>
                <a:spLocks noChangeArrowheads="1"/>
              </p:cNvSpPr>
              <p:nvPr/>
            </p:nvSpPr>
            <p:spPr bwMode="auto">
              <a:xfrm>
                <a:off x="4575689" y="4495792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" name="Oval 203"/>
              <p:cNvSpPr>
                <a:spLocks noChangeArrowheads="1"/>
              </p:cNvSpPr>
              <p:nvPr/>
            </p:nvSpPr>
            <p:spPr bwMode="auto">
              <a:xfrm>
                <a:off x="6071295" y="4299453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" name="Oval 204"/>
              <p:cNvSpPr>
                <a:spLocks noChangeArrowheads="1"/>
              </p:cNvSpPr>
              <p:nvPr/>
            </p:nvSpPr>
            <p:spPr bwMode="auto">
              <a:xfrm>
                <a:off x="5164708" y="4565632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" name="Oval 205"/>
              <p:cNvSpPr>
                <a:spLocks noChangeArrowheads="1"/>
              </p:cNvSpPr>
              <p:nvPr/>
            </p:nvSpPr>
            <p:spPr bwMode="auto">
              <a:xfrm>
                <a:off x="5679934" y="4396964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" name="Oval 206"/>
              <p:cNvSpPr>
                <a:spLocks noChangeArrowheads="1"/>
              </p:cNvSpPr>
              <p:nvPr/>
            </p:nvSpPr>
            <p:spPr bwMode="auto">
              <a:xfrm>
                <a:off x="4789158" y="4476027"/>
                <a:ext cx="28990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" name="Oval 207"/>
              <p:cNvSpPr>
                <a:spLocks noChangeArrowheads="1"/>
              </p:cNvSpPr>
              <p:nvPr/>
            </p:nvSpPr>
            <p:spPr bwMode="auto">
              <a:xfrm>
                <a:off x="5407167" y="4541913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" name="Oval 208"/>
              <p:cNvSpPr>
                <a:spLocks noChangeArrowheads="1"/>
              </p:cNvSpPr>
              <p:nvPr/>
            </p:nvSpPr>
            <p:spPr bwMode="auto">
              <a:xfrm>
                <a:off x="5542891" y="4158457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" name="Oval 209"/>
              <p:cNvSpPr>
                <a:spLocks noChangeArrowheads="1"/>
              </p:cNvSpPr>
              <p:nvPr/>
            </p:nvSpPr>
            <p:spPr bwMode="auto">
              <a:xfrm>
                <a:off x="5391354" y="4553772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" name="Oval 210"/>
              <p:cNvSpPr>
                <a:spLocks noChangeArrowheads="1"/>
              </p:cNvSpPr>
              <p:nvPr/>
            </p:nvSpPr>
            <p:spPr bwMode="auto">
              <a:xfrm>
                <a:off x="4743039" y="4518194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" name="Oval 211"/>
              <p:cNvSpPr>
                <a:spLocks noChangeArrowheads="1"/>
              </p:cNvSpPr>
              <p:nvPr/>
            </p:nvSpPr>
            <p:spPr bwMode="auto">
              <a:xfrm>
                <a:off x="5181837" y="4549819"/>
                <a:ext cx="28990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" name="Oval 212"/>
              <p:cNvSpPr>
                <a:spLocks noChangeArrowheads="1"/>
              </p:cNvSpPr>
              <p:nvPr/>
            </p:nvSpPr>
            <p:spPr bwMode="auto">
              <a:xfrm>
                <a:off x="4712731" y="4573538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" name="Oval 213"/>
              <p:cNvSpPr>
                <a:spLocks noChangeArrowheads="1"/>
              </p:cNvSpPr>
              <p:nvPr/>
            </p:nvSpPr>
            <p:spPr bwMode="auto">
              <a:xfrm>
                <a:off x="5648308" y="4511605"/>
                <a:ext cx="30308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" name="Oval 214"/>
              <p:cNvSpPr>
                <a:spLocks noChangeArrowheads="1"/>
              </p:cNvSpPr>
              <p:nvPr/>
            </p:nvSpPr>
            <p:spPr bwMode="auto">
              <a:xfrm>
                <a:off x="5181837" y="4582762"/>
                <a:ext cx="28990" cy="30308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22" name="ZoneTexte 121"/>
            <p:cNvSpPr txBox="1"/>
            <p:nvPr/>
          </p:nvSpPr>
          <p:spPr>
            <a:xfrm rot="16200000">
              <a:off x="2840860" y="3682705"/>
              <a:ext cx="17258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Adherent</a:t>
              </a:r>
              <a:r>
                <a:rPr lang="fr-FR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SS-</a:t>
              </a:r>
              <a:r>
                <a:rPr lang="fr-FR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RBCs</a:t>
              </a:r>
              <a:r>
                <a:rPr lang="fr-FR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mm</a:t>
              </a:r>
              <a:r>
                <a:rPr lang="fr-FR" sz="11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4" name="ZoneTexte 123"/>
          <p:cNvSpPr txBox="1"/>
          <p:nvPr/>
        </p:nvSpPr>
        <p:spPr>
          <a:xfrm>
            <a:off x="2708386" y="1761248"/>
            <a:ext cx="1536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Vaso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Occlusive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Crisis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3039727" y="4843203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Steady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2" name="Groupe 131"/>
          <p:cNvGrpSpPr/>
          <p:nvPr/>
        </p:nvGrpSpPr>
        <p:grpSpPr>
          <a:xfrm>
            <a:off x="203018" y="5217632"/>
            <a:ext cx="3004656" cy="2162680"/>
            <a:chOff x="145868" y="5355607"/>
            <a:chExt cx="3004656" cy="2162680"/>
          </a:xfrm>
        </p:grpSpPr>
        <p:sp>
          <p:nvSpPr>
            <p:cNvPr id="133" name="Rectangle 30"/>
            <p:cNvSpPr>
              <a:spLocks noChangeArrowheads="1"/>
            </p:cNvSpPr>
            <p:nvPr/>
          </p:nvSpPr>
          <p:spPr bwMode="auto">
            <a:xfrm>
              <a:off x="429939" y="5436096"/>
              <a:ext cx="31418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1000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8"/>
            <p:cNvSpPr>
              <a:spLocks noChangeArrowheads="1"/>
            </p:cNvSpPr>
            <p:nvPr/>
          </p:nvSpPr>
          <p:spPr bwMode="auto">
            <a:xfrm>
              <a:off x="801305" y="5503497"/>
              <a:ext cx="2263877" cy="1518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Line 9"/>
            <p:cNvSpPr>
              <a:spLocks noChangeShapeType="1"/>
            </p:cNvSpPr>
            <p:nvPr/>
          </p:nvSpPr>
          <p:spPr bwMode="auto">
            <a:xfrm>
              <a:off x="801305" y="7016713"/>
              <a:ext cx="226519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Line 10"/>
            <p:cNvSpPr>
              <a:spLocks noChangeShapeType="1"/>
            </p:cNvSpPr>
            <p:nvPr/>
          </p:nvSpPr>
          <p:spPr bwMode="auto">
            <a:xfrm>
              <a:off x="801305" y="7016713"/>
              <a:ext cx="0" cy="436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Rectangle 11"/>
            <p:cNvSpPr>
              <a:spLocks noChangeArrowheads="1"/>
            </p:cNvSpPr>
            <p:nvPr/>
          </p:nvSpPr>
          <p:spPr bwMode="auto">
            <a:xfrm>
              <a:off x="741833" y="7074863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13"/>
            <p:cNvSpPr>
              <a:spLocks noChangeArrowheads="1"/>
            </p:cNvSpPr>
            <p:nvPr/>
          </p:nvSpPr>
          <p:spPr bwMode="auto">
            <a:xfrm>
              <a:off x="1497780" y="7074863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Line 14"/>
            <p:cNvSpPr>
              <a:spLocks noChangeShapeType="1"/>
            </p:cNvSpPr>
            <p:nvPr/>
          </p:nvSpPr>
          <p:spPr bwMode="auto">
            <a:xfrm>
              <a:off x="2311877" y="7016713"/>
              <a:ext cx="0" cy="436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Rectangle 15"/>
            <p:cNvSpPr>
              <a:spLocks noChangeArrowheads="1"/>
            </p:cNvSpPr>
            <p:nvPr/>
          </p:nvSpPr>
          <p:spPr bwMode="auto">
            <a:xfrm>
              <a:off x="2219366" y="7074863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Line 16"/>
            <p:cNvSpPr>
              <a:spLocks noChangeShapeType="1"/>
            </p:cNvSpPr>
            <p:nvPr/>
          </p:nvSpPr>
          <p:spPr bwMode="auto">
            <a:xfrm>
              <a:off x="3066503" y="7016713"/>
              <a:ext cx="0" cy="436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Rectangle 17"/>
            <p:cNvSpPr>
              <a:spLocks noChangeArrowheads="1"/>
            </p:cNvSpPr>
            <p:nvPr/>
          </p:nvSpPr>
          <p:spPr bwMode="auto">
            <a:xfrm>
              <a:off x="2973992" y="7074863"/>
              <a:ext cx="157094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Line 18"/>
            <p:cNvSpPr>
              <a:spLocks noChangeShapeType="1"/>
            </p:cNvSpPr>
            <p:nvPr/>
          </p:nvSpPr>
          <p:spPr bwMode="auto">
            <a:xfrm flipV="1">
              <a:off x="801305" y="5503497"/>
              <a:ext cx="0" cy="151321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Line 19"/>
            <p:cNvSpPr>
              <a:spLocks noChangeShapeType="1"/>
            </p:cNvSpPr>
            <p:nvPr/>
          </p:nvSpPr>
          <p:spPr bwMode="auto">
            <a:xfrm flipH="1">
              <a:off x="759014" y="7016713"/>
              <a:ext cx="4229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Rectangle 20"/>
            <p:cNvSpPr>
              <a:spLocks noChangeArrowheads="1"/>
            </p:cNvSpPr>
            <p:nvPr/>
          </p:nvSpPr>
          <p:spPr bwMode="auto">
            <a:xfrm>
              <a:off x="624213" y="6949312"/>
              <a:ext cx="785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Line 21"/>
            <p:cNvSpPr>
              <a:spLocks noChangeShapeType="1"/>
            </p:cNvSpPr>
            <p:nvPr/>
          </p:nvSpPr>
          <p:spPr bwMode="auto">
            <a:xfrm flipH="1">
              <a:off x="759014" y="6714070"/>
              <a:ext cx="4229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Rectangle 22"/>
            <p:cNvSpPr>
              <a:spLocks noChangeArrowheads="1"/>
            </p:cNvSpPr>
            <p:nvPr/>
          </p:nvSpPr>
          <p:spPr bwMode="auto">
            <a:xfrm>
              <a:off x="494697" y="6646669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200</a:t>
              </a:r>
              <a:endParaRPr kumimoji="0" lang="fr-FR" altLang="fr-FR" sz="1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Line 23"/>
            <p:cNvSpPr>
              <a:spLocks noChangeShapeType="1"/>
            </p:cNvSpPr>
            <p:nvPr/>
          </p:nvSpPr>
          <p:spPr bwMode="auto">
            <a:xfrm flipH="1">
              <a:off x="759014" y="6411426"/>
              <a:ext cx="4229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Rectangle 24"/>
            <p:cNvSpPr>
              <a:spLocks noChangeArrowheads="1"/>
            </p:cNvSpPr>
            <p:nvPr/>
          </p:nvSpPr>
          <p:spPr bwMode="auto">
            <a:xfrm>
              <a:off x="494697" y="6344026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400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Line 25"/>
            <p:cNvSpPr>
              <a:spLocks noChangeShapeType="1"/>
            </p:cNvSpPr>
            <p:nvPr/>
          </p:nvSpPr>
          <p:spPr bwMode="auto">
            <a:xfrm flipH="1">
              <a:off x="759014" y="6108784"/>
              <a:ext cx="4229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Rectangle 26"/>
            <p:cNvSpPr>
              <a:spLocks noChangeArrowheads="1"/>
            </p:cNvSpPr>
            <p:nvPr/>
          </p:nvSpPr>
          <p:spPr bwMode="auto">
            <a:xfrm>
              <a:off x="494697" y="60413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600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Line 27"/>
            <p:cNvSpPr>
              <a:spLocks noChangeShapeType="1"/>
            </p:cNvSpPr>
            <p:nvPr/>
          </p:nvSpPr>
          <p:spPr bwMode="auto">
            <a:xfrm flipH="1">
              <a:off x="759014" y="5806140"/>
              <a:ext cx="4229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Rectangle 28"/>
            <p:cNvSpPr>
              <a:spLocks noChangeArrowheads="1"/>
            </p:cNvSpPr>
            <p:nvPr/>
          </p:nvSpPr>
          <p:spPr bwMode="auto">
            <a:xfrm>
              <a:off x="494697" y="5738740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800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Line 29"/>
            <p:cNvSpPr>
              <a:spLocks noChangeShapeType="1"/>
            </p:cNvSpPr>
            <p:nvPr/>
          </p:nvSpPr>
          <p:spPr bwMode="auto">
            <a:xfrm flipH="1">
              <a:off x="759014" y="5503497"/>
              <a:ext cx="4229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ZoneTexte 154"/>
            <p:cNvSpPr txBox="1"/>
            <p:nvPr/>
          </p:nvSpPr>
          <p:spPr>
            <a:xfrm rot="16200000">
              <a:off x="-584336" y="6085811"/>
              <a:ext cx="17220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Adherent</a:t>
              </a:r>
              <a:r>
                <a:rPr lang="fr-FR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SS-</a:t>
              </a:r>
              <a:r>
                <a:rPr lang="fr-FR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RBCs</a:t>
              </a:r>
              <a:r>
                <a:rPr lang="fr-FR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mm</a:t>
              </a:r>
              <a:r>
                <a:rPr lang="fr-FR" sz="11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987202" y="5389197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fr-F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5361" y="7213487"/>
              <a:ext cx="6651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8" name="Oval 443"/>
            <p:cNvSpPr>
              <a:spLocks noChangeArrowheads="1"/>
            </p:cNvSpPr>
            <p:nvPr/>
          </p:nvSpPr>
          <p:spPr bwMode="auto">
            <a:xfrm>
              <a:off x="1271364" y="6887816"/>
              <a:ext cx="26988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Oval 444"/>
            <p:cNvSpPr>
              <a:spLocks noChangeArrowheads="1"/>
            </p:cNvSpPr>
            <p:nvPr/>
          </p:nvSpPr>
          <p:spPr bwMode="auto">
            <a:xfrm>
              <a:off x="1334864" y="6987828"/>
              <a:ext cx="26988" cy="25400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Oval 445"/>
            <p:cNvSpPr>
              <a:spLocks noChangeArrowheads="1"/>
            </p:cNvSpPr>
            <p:nvPr/>
          </p:nvSpPr>
          <p:spPr bwMode="auto">
            <a:xfrm>
              <a:off x="2342927" y="6944966"/>
              <a:ext cx="26988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Oval 446"/>
            <p:cNvSpPr>
              <a:spLocks noChangeArrowheads="1"/>
            </p:cNvSpPr>
            <p:nvPr/>
          </p:nvSpPr>
          <p:spPr bwMode="auto">
            <a:xfrm>
              <a:off x="1441227" y="6749703"/>
              <a:ext cx="26988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Oval 447"/>
            <p:cNvSpPr>
              <a:spLocks noChangeArrowheads="1"/>
            </p:cNvSpPr>
            <p:nvPr/>
          </p:nvSpPr>
          <p:spPr bwMode="auto">
            <a:xfrm>
              <a:off x="1653952" y="6922741"/>
              <a:ext cx="25400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Oval 448"/>
            <p:cNvSpPr>
              <a:spLocks noChangeArrowheads="1"/>
            </p:cNvSpPr>
            <p:nvPr/>
          </p:nvSpPr>
          <p:spPr bwMode="auto">
            <a:xfrm>
              <a:off x="1785714" y="6924328"/>
              <a:ext cx="26988" cy="25400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Oval 449"/>
            <p:cNvSpPr>
              <a:spLocks noChangeArrowheads="1"/>
            </p:cNvSpPr>
            <p:nvPr/>
          </p:nvSpPr>
          <p:spPr bwMode="auto">
            <a:xfrm>
              <a:off x="1215802" y="6837016"/>
              <a:ext cx="26988" cy="25400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Oval 450"/>
            <p:cNvSpPr>
              <a:spLocks noChangeArrowheads="1"/>
            </p:cNvSpPr>
            <p:nvPr/>
          </p:nvSpPr>
          <p:spPr bwMode="auto">
            <a:xfrm>
              <a:off x="1234852" y="6857653"/>
              <a:ext cx="26988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Oval 451"/>
            <p:cNvSpPr>
              <a:spLocks noChangeArrowheads="1"/>
            </p:cNvSpPr>
            <p:nvPr/>
          </p:nvSpPr>
          <p:spPr bwMode="auto">
            <a:xfrm>
              <a:off x="1800002" y="6465541"/>
              <a:ext cx="26988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Oval 452"/>
            <p:cNvSpPr>
              <a:spLocks noChangeArrowheads="1"/>
            </p:cNvSpPr>
            <p:nvPr/>
          </p:nvSpPr>
          <p:spPr bwMode="auto">
            <a:xfrm>
              <a:off x="1482502" y="6991003"/>
              <a:ext cx="25400" cy="25400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Oval 453"/>
            <p:cNvSpPr>
              <a:spLocks noChangeArrowheads="1"/>
            </p:cNvSpPr>
            <p:nvPr/>
          </p:nvSpPr>
          <p:spPr bwMode="auto">
            <a:xfrm>
              <a:off x="2211164" y="6876703"/>
              <a:ext cx="25400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9" name="Oval 454"/>
            <p:cNvSpPr>
              <a:spLocks noChangeArrowheads="1"/>
            </p:cNvSpPr>
            <p:nvPr/>
          </p:nvSpPr>
          <p:spPr bwMode="auto">
            <a:xfrm>
              <a:off x="1520602" y="6949728"/>
              <a:ext cx="26988" cy="25400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0" name="Oval 455"/>
            <p:cNvSpPr>
              <a:spLocks noChangeArrowheads="1"/>
            </p:cNvSpPr>
            <p:nvPr/>
          </p:nvSpPr>
          <p:spPr bwMode="auto">
            <a:xfrm>
              <a:off x="1704752" y="6771928"/>
              <a:ext cx="25400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1" name="Oval 456"/>
            <p:cNvSpPr>
              <a:spLocks noChangeArrowheads="1"/>
            </p:cNvSpPr>
            <p:nvPr/>
          </p:nvSpPr>
          <p:spPr bwMode="auto">
            <a:xfrm>
              <a:off x="1371377" y="6414741"/>
              <a:ext cx="26988" cy="25400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2" name="Oval 457"/>
            <p:cNvSpPr>
              <a:spLocks noChangeArrowheads="1"/>
            </p:cNvSpPr>
            <p:nvPr/>
          </p:nvSpPr>
          <p:spPr bwMode="auto">
            <a:xfrm>
              <a:off x="1574577" y="6871941"/>
              <a:ext cx="25400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3" name="Oval 458"/>
            <p:cNvSpPr>
              <a:spLocks noChangeArrowheads="1"/>
            </p:cNvSpPr>
            <p:nvPr/>
          </p:nvSpPr>
          <p:spPr bwMode="auto">
            <a:xfrm>
              <a:off x="1282477" y="6986241"/>
              <a:ext cx="26988" cy="26987"/>
            </a:xfrm>
            <a:prstGeom prst="ellipse">
              <a:avLst/>
            </a:pr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" name="Line 14"/>
            <p:cNvSpPr>
              <a:spLocks noChangeShapeType="1"/>
            </p:cNvSpPr>
            <p:nvPr/>
          </p:nvSpPr>
          <p:spPr bwMode="auto">
            <a:xfrm>
              <a:off x="1532409" y="7021234"/>
              <a:ext cx="0" cy="4361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26" name="ZoneTexte 225"/>
          <p:cNvSpPr txBox="1"/>
          <p:nvPr/>
        </p:nvSpPr>
        <p:spPr>
          <a:xfrm>
            <a:off x="4393664" y="5217589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3826671" y="5133453"/>
            <a:ext cx="3040713" cy="2170624"/>
            <a:chOff x="3826671" y="5351917"/>
            <a:chExt cx="3040713" cy="2170624"/>
          </a:xfrm>
        </p:grpSpPr>
        <p:grpSp>
          <p:nvGrpSpPr>
            <p:cNvPr id="190" name="Groupe 189"/>
            <p:cNvGrpSpPr>
              <a:grpSpLocks noChangeAspect="1"/>
            </p:cNvGrpSpPr>
            <p:nvPr/>
          </p:nvGrpSpPr>
          <p:grpSpPr>
            <a:xfrm>
              <a:off x="3826671" y="5351917"/>
              <a:ext cx="3040713" cy="2124000"/>
              <a:chOff x="3211513" y="6170613"/>
              <a:chExt cx="3618385" cy="2527516"/>
            </a:xfrm>
          </p:grpSpPr>
          <p:sp>
            <p:nvSpPr>
              <p:cNvPr id="1073" name="AutoShape 76"/>
              <p:cNvSpPr>
                <a:spLocks noChangeAspect="1" noChangeArrowheads="1" noTextEdit="1"/>
              </p:cNvSpPr>
              <p:nvPr/>
            </p:nvSpPr>
            <p:spPr bwMode="auto">
              <a:xfrm>
                <a:off x="3229448" y="6286717"/>
                <a:ext cx="3600450" cy="2411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4" name="Rectangle 78"/>
              <p:cNvSpPr>
                <a:spLocks noChangeArrowheads="1"/>
              </p:cNvSpPr>
              <p:nvPr/>
            </p:nvSpPr>
            <p:spPr bwMode="auto">
              <a:xfrm>
                <a:off x="3211513" y="6170613"/>
                <a:ext cx="3600450" cy="2411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5" name="Rectangle 79"/>
              <p:cNvSpPr>
                <a:spLocks noChangeArrowheads="1"/>
              </p:cNvSpPr>
              <p:nvPr/>
            </p:nvSpPr>
            <p:spPr bwMode="auto">
              <a:xfrm>
                <a:off x="3673476" y="6424613"/>
                <a:ext cx="2719388" cy="1824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6" name="Line 80"/>
              <p:cNvSpPr>
                <a:spLocks noChangeShapeType="1"/>
              </p:cNvSpPr>
              <p:nvPr/>
            </p:nvSpPr>
            <p:spPr bwMode="auto">
              <a:xfrm>
                <a:off x="3673476" y="8242300"/>
                <a:ext cx="272097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7" name="Line 81"/>
              <p:cNvSpPr>
                <a:spLocks noChangeShapeType="1"/>
              </p:cNvSpPr>
              <p:nvPr/>
            </p:nvSpPr>
            <p:spPr bwMode="auto">
              <a:xfrm>
                <a:off x="3673476" y="8242300"/>
                <a:ext cx="0" cy="5238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8" name="Rectangle 82"/>
              <p:cNvSpPr>
                <a:spLocks noChangeArrowheads="1"/>
              </p:cNvSpPr>
              <p:nvPr/>
            </p:nvSpPr>
            <p:spPr bwMode="auto">
              <a:xfrm>
                <a:off x="3602038" y="8312150"/>
                <a:ext cx="78548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fr-FR" altLang="fr-FR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9" name="Line 83"/>
              <p:cNvSpPr>
                <a:spLocks noChangeShapeType="1"/>
              </p:cNvSpPr>
              <p:nvPr/>
            </p:nvSpPr>
            <p:spPr bwMode="auto">
              <a:xfrm>
                <a:off x="4217988" y="8242300"/>
                <a:ext cx="0" cy="5238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0" name="Rectangle 84"/>
              <p:cNvSpPr>
                <a:spLocks noChangeArrowheads="1"/>
              </p:cNvSpPr>
              <p:nvPr/>
            </p:nvSpPr>
            <p:spPr bwMode="auto">
              <a:xfrm>
                <a:off x="4106863" y="8312150"/>
                <a:ext cx="15709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fr-FR" altLang="fr-FR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1" name="Line 85"/>
              <p:cNvSpPr>
                <a:spLocks noChangeShapeType="1"/>
              </p:cNvSpPr>
              <p:nvPr/>
            </p:nvSpPr>
            <p:spPr bwMode="auto">
              <a:xfrm>
                <a:off x="4762501" y="8242300"/>
                <a:ext cx="0" cy="5238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2" name="Rectangle 86"/>
              <p:cNvSpPr>
                <a:spLocks noChangeArrowheads="1"/>
              </p:cNvSpPr>
              <p:nvPr/>
            </p:nvSpPr>
            <p:spPr bwMode="auto">
              <a:xfrm>
                <a:off x="4651376" y="8312150"/>
                <a:ext cx="15709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fr-FR" altLang="fr-FR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3" name="Line 87"/>
              <p:cNvSpPr>
                <a:spLocks noChangeShapeType="1"/>
              </p:cNvSpPr>
              <p:nvPr/>
            </p:nvSpPr>
            <p:spPr bwMode="auto">
              <a:xfrm>
                <a:off x="5307013" y="8242300"/>
                <a:ext cx="0" cy="5238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4" name="Rectangle 88"/>
              <p:cNvSpPr>
                <a:spLocks noChangeArrowheads="1"/>
              </p:cNvSpPr>
              <p:nvPr/>
            </p:nvSpPr>
            <p:spPr bwMode="auto">
              <a:xfrm>
                <a:off x="5195888" y="8312150"/>
                <a:ext cx="15709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fr-FR" altLang="fr-FR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5" name="Line 89"/>
              <p:cNvSpPr>
                <a:spLocks noChangeShapeType="1"/>
              </p:cNvSpPr>
              <p:nvPr/>
            </p:nvSpPr>
            <p:spPr bwMode="auto">
              <a:xfrm>
                <a:off x="5849938" y="8242300"/>
                <a:ext cx="0" cy="5238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6" name="Rectangle 90"/>
              <p:cNvSpPr>
                <a:spLocks noChangeArrowheads="1"/>
              </p:cNvSpPr>
              <p:nvPr/>
            </p:nvSpPr>
            <p:spPr bwMode="auto">
              <a:xfrm>
                <a:off x="5738813" y="8312150"/>
                <a:ext cx="15709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fr-FR" altLang="fr-FR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7" name="Line 91"/>
              <p:cNvSpPr>
                <a:spLocks noChangeShapeType="1"/>
              </p:cNvSpPr>
              <p:nvPr/>
            </p:nvSpPr>
            <p:spPr bwMode="auto">
              <a:xfrm>
                <a:off x="6394451" y="8242300"/>
                <a:ext cx="0" cy="5238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Rectangle 92"/>
              <p:cNvSpPr>
                <a:spLocks noChangeArrowheads="1"/>
              </p:cNvSpPr>
              <p:nvPr/>
            </p:nvSpPr>
            <p:spPr bwMode="auto">
              <a:xfrm>
                <a:off x="6283326" y="8312150"/>
                <a:ext cx="157094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50</a:t>
                </a:r>
                <a:endParaRPr kumimoji="0" lang="fr-FR" altLang="fr-FR" sz="1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Line 93"/>
              <p:cNvSpPr>
                <a:spLocks noChangeShapeType="1"/>
              </p:cNvSpPr>
              <p:nvPr/>
            </p:nvSpPr>
            <p:spPr bwMode="auto">
              <a:xfrm flipV="1">
                <a:off x="3673476" y="6424613"/>
                <a:ext cx="0" cy="181768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94"/>
              <p:cNvSpPr>
                <a:spLocks noChangeShapeType="1"/>
              </p:cNvSpPr>
              <p:nvPr/>
            </p:nvSpPr>
            <p:spPr bwMode="auto">
              <a:xfrm flipH="1">
                <a:off x="3622676" y="8242300"/>
                <a:ext cx="5080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Rectangle 95"/>
              <p:cNvSpPr>
                <a:spLocks noChangeArrowheads="1"/>
              </p:cNvSpPr>
              <p:nvPr/>
            </p:nvSpPr>
            <p:spPr bwMode="auto">
              <a:xfrm>
                <a:off x="3460751" y="8161338"/>
                <a:ext cx="78548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Line 96"/>
              <p:cNvSpPr>
                <a:spLocks noChangeShapeType="1"/>
              </p:cNvSpPr>
              <p:nvPr/>
            </p:nvSpPr>
            <p:spPr bwMode="auto">
              <a:xfrm flipH="1">
                <a:off x="3622676" y="7878763"/>
                <a:ext cx="5080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Rectangle 97"/>
              <p:cNvSpPr>
                <a:spLocks noChangeArrowheads="1"/>
              </p:cNvSpPr>
              <p:nvPr/>
            </p:nvSpPr>
            <p:spPr bwMode="auto">
              <a:xfrm>
                <a:off x="3305176" y="7797800"/>
                <a:ext cx="23564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Line 98"/>
              <p:cNvSpPr>
                <a:spLocks noChangeShapeType="1"/>
              </p:cNvSpPr>
              <p:nvPr/>
            </p:nvSpPr>
            <p:spPr bwMode="auto">
              <a:xfrm flipH="1">
                <a:off x="3622676" y="7515225"/>
                <a:ext cx="5080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1" name="Rectangle 99"/>
              <p:cNvSpPr>
                <a:spLocks noChangeArrowheads="1"/>
              </p:cNvSpPr>
              <p:nvPr/>
            </p:nvSpPr>
            <p:spPr bwMode="auto">
              <a:xfrm>
                <a:off x="3305176" y="7434263"/>
                <a:ext cx="23564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Line 100"/>
              <p:cNvSpPr>
                <a:spLocks noChangeShapeType="1"/>
              </p:cNvSpPr>
              <p:nvPr/>
            </p:nvSpPr>
            <p:spPr bwMode="auto">
              <a:xfrm flipH="1">
                <a:off x="3622676" y="7151688"/>
                <a:ext cx="5080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" name="Rectangle 101"/>
              <p:cNvSpPr>
                <a:spLocks noChangeArrowheads="1"/>
              </p:cNvSpPr>
              <p:nvPr/>
            </p:nvSpPr>
            <p:spPr bwMode="auto">
              <a:xfrm>
                <a:off x="3305176" y="7070725"/>
                <a:ext cx="23564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600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Line 102"/>
              <p:cNvSpPr>
                <a:spLocks noChangeShapeType="1"/>
              </p:cNvSpPr>
              <p:nvPr/>
            </p:nvSpPr>
            <p:spPr bwMode="auto">
              <a:xfrm flipH="1">
                <a:off x="3622676" y="6788150"/>
                <a:ext cx="5080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Rectangle 103"/>
              <p:cNvSpPr>
                <a:spLocks noChangeArrowheads="1"/>
              </p:cNvSpPr>
              <p:nvPr/>
            </p:nvSpPr>
            <p:spPr bwMode="auto">
              <a:xfrm>
                <a:off x="3305176" y="6707188"/>
                <a:ext cx="235642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Line 104"/>
              <p:cNvSpPr>
                <a:spLocks noChangeShapeType="1"/>
              </p:cNvSpPr>
              <p:nvPr/>
            </p:nvSpPr>
            <p:spPr bwMode="auto">
              <a:xfrm flipH="1">
                <a:off x="3622676" y="6424613"/>
                <a:ext cx="5080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" name="Rectangle 105"/>
              <p:cNvSpPr>
                <a:spLocks noChangeArrowheads="1"/>
              </p:cNvSpPr>
              <p:nvPr/>
            </p:nvSpPr>
            <p:spPr bwMode="auto">
              <a:xfrm>
                <a:off x="3227388" y="6343650"/>
                <a:ext cx="314189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1000</a:t>
                </a:r>
                <a:endParaRPr kumimoji="0" lang="fr-FR" altLang="fr-FR" sz="1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Oval 106"/>
              <p:cNvSpPr>
                <a:spLocks noChangeArrowheads="1"/>
              </p:cNvSpPr>
              <p:nvPr/>
            </p:nvSpPr>
            <p:spPr bwMode="auto">
              <a:xfrm>
                <a:off x="3916363" y="8018463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" name="Oval 107"/>
              <p:cNvSpPr>
                <a:spLocks noChangeArrowheads="1"/>
              </p:cNvSpPr>
              <p:nvPr/>
            </p:nvSpPr>
            <p:spPr bwMode="auto">
              <a:xfrm>
                <a:off x="3775076" y="8212138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" name="Oval 108"/>
              <p:cNvSpPr>
                <a:spLocks noChangeArrowheads="1"/>
              </p:cNvSpPr>
              <p:nvPr/>
            </p:nvSpPr>
            <p:spPr bwMode="auto">
              <a:xfrm>
                <a:off x="5810251" y="6759575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Oval 109"/>
              <p:cNvSpPr>
                <a:spLocks noChangeArrowheads="1"/>
              </p:cNvSpPr>
              <p:nvPr/>
            </p:nvSpPr>
            <p:spPr bwMode="auto">
              <a:xfrm>
                <a:off x="4102101" y="8118475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" name="Oval 110"/>
              <p:cNvSpPr>
                <a:spLocks noChangeArrowheads="1"/>
              </p:cNvSpPr>
              <p:nvPr/>
            </p:nvSpPr>
            <p:spPr bwMode="auto">
              <a:xfrm>
                <a:off x="4144963" y="7993063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" name="Oval 111"/>
              <p:cNvSpPr>
                <a:spLocks noChangeArrowheads="1"/>
              </p:cNvSpPr>
              <p:nvPr/>
            </p:nvSpPr>
            <p:spPr bwMode="auto">
              <a:xfrm>
                <a:off x="4384676" y="7831138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Oval 112"/>
              <p:cNvSpPr>
                <a:spLocks noChangeArrowheads="1"/>
              </p:cNvSpPr>
              <p:nvPr/>
            </p:nvSpPr>
            <p:spPr bwMode="auto">
              <a:xfrm>
                <a:off x="4259263" y="8097838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" name="Oval 113"/>
              <p:cNvSpPr>
                <a:spLocks noChangeArrowheads="1"/>
              </p:cNvSpPr>
              <p:nvPr/>
            </p:nvSpPr>
            <p:spPr bwMode="auto">
              <a:xfrm>
                <a:off x="3857626" y="8104188"/>
                <a:ext cx="34925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" name="Oval 114"/>
              <p:cNvSpPr>
                <a:spLocks noChangeArrowheads="1"/>
              </p:cNvSpPr>
              <p:nvPr/>
            </p:nvSpPr>
            <p:spPr bwMode="auto">
              <a:xfrm>
                <a:off x="3986213" y="7929563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Oval 115"/>
              <p:cNvSpPr>
                <a:spLocks noChangeArrowheads="1"/>
              </p:cNvSpPr>
              <p:nvPr/>
            </p:nvSpPr>
            <p:spPr bwMode="auto">
              <a:xfrm>
                <a:off x="3976688" y="8101013"/>
                <a:ext cx="36513" cy="34925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" name="Oval 116"/>
              <p:cNvSpPr>
                <a:spLocks noChangeArrowheads="1"/>
              </p:cNvSpPr>
              <p:nvPr/>
            </p:nvSpPr>
            <p:spPr bwMode="auto">
              <a:xfrm>
                <a:off x="4313238" y="7381875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" name="Oval 117"/>
              <p:cNvSpPr>
                <a:spLocks noChangeArrowheads="1"/>
              </p:cNvSpPr>
              <p:nvPr/>
            </p:nvSpPr>
            <p:spPr bwMode="auto">
              <a:xfrm>
                <a:off x="3884613" y="8181975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" name="Oval 118"/>
              <p:cNvSpPr>
                <a:spLocks noChangeArrowheads="1"/>
              </p:cNvSpPr>
              <p:nvPr/>
            </p:nvSpPr>
            <p:spPr bwMode="auto">
              <a:xfrm>
                <a:off x="4106863" y="8015288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" name="Oval 119"/>
              <p:cNvSpPr>
                <a:spLocks noChangeArrowheads="1"/>
              </p:cNvSpPr>
              <p:nvPr/>
            </p:nvSpPr>
            <p:spPr bwMode="auto">
              <a:xfrm>
                <a:off x="3949701" y="8128000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" name="Oval 120"/>
              <p:cNvSpPr>
                <a:spLocks noChangeArrowheads="1"/>
              </p:cNvSpPr>
              <p:nvPr/>
            </p:nvSpPr>
            <p:spPr bwMode="auto">
              <a:xfrm>
                <a:off x="4102101" y="7905750"/>
                <a:ext cx="36513" cy="34925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" name="Oval 121"/>
              <p:cNvSpPr>
                <a:spLocks noChangeArrowheads="1"/>
              </p:cNvSpPr>
              <p:nvPr/>
            </p:nvSpPr>
            <p:spPr bwMode="auto">
              <a:xfrm>
                <a:off x="4667251" y="8018463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" name="Oval 122"/>
              <p:cNvSpPr>
                <a:spLocks noChangeArrowheads="1"/>
              </p:cNvSpPr>
              <p:nvPr/>
            </p:nvSpPr>
            <p:spPr bwMode="auto">
              <a:xfrm>
                <a:off x="3976688" y="8193088"/>
                <a:ext cx="36513" cy="36512"/>
              </a:xfrm>
              <a:prstGeom prst="ellipse">
                <a:avLst/>
              </a:prstGeom>
              <a:solidFill>
                <a:srgbClr val="000000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27" name="Rectangle 170"/>
            <p:cNvSpPr>
              <a:spLocks noChangeArrowheads="1"/>
            </p:cNvSpPr>
            <p:nvPr/>
          </p:nvSpPr>
          <p:spPr bwMode="auto">
            <a:xfrm>
              <a:off x="5532719" y="7337875"/>
              <a:ext cx="105958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reticulocyt</a:t>
              </a:r>
              <a:r>
                <a:rPr kumimoji="0" lang="fr-FR" altLang="fr-FR" sz="120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es</a:t>
              </a:r>
              <a:r>
                <a:rPr kumimoji="0" lang="fr-FR" altLang="fr-FR" sz="120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(%)</a:t>
              </a:r>
              <a:endParaRPr kumimoji="0" lang="fr-FR" altLang="fr-FR" sz="18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8" name="ZoneTexte 227"/>
          <p:cNvSpPr txBox="1"/>
          <p:nvPr/>
        </p:nvSpPr>
        <p:spPr>
          <a:xfrm rot="16200000">
            <a:off x="2929143" y="5944351"/>
            <a:ext cx="1506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Adherent</a:t>
            </a:r>
            <a:r>
              <a:rPr lang="fr-F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RBCs</a:t>
            </a:r>
            <a:r>
              <a:rPr lang="fr-F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mm</a:t>
            </a:r>
            <a:r>
              <a:rPr lang="fr-FR" sz="1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sz="11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ZoneTexte 235"/>
          <p:cNvSpPr txBox="1">
            <a:spLocks noChangeAspect="1"/>
          </p:cNvSpPr>
          <p:nvPr/>
        </p:nvSpPr>
        <p:spPr>
          <a:xfrm>
            <a:off x="1222986" y="226955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4292684" y="5452712"/>
            <a:ext cx="131318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Symbol"/>
                <a:cs typeface="Times New Roman" panose="02020603050405020304" pitchFamily="18" charset="0"/>
              </a:rPr>
              <a:t>r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0.7489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p=0.0008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1021043" y="2527461"/>
            <a:ext cx="13614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Symbol"/>
                <a:cs typeface="Times New Roman" panose="02020603050405020304" pitchFamily="18" charset="0"/>
              </a:rPr>
              <a:t>r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0.6807, </a:t>
            </a:r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0.0052</a:t>
            </a:r>
          </a:p>
        </p:txBody>
      </p:sp>
      <p:sp>
        <p:nvSpPr>
          <p:cNvPr id="230" name="ZoneTexte 229"/>
          <p:cNvSpPr txBox="1"/>
          <p:nvPr/>
        </p:nvSpPr>
        <p:spPr>
          <a:xfrm>
            <a:off x="566324" y="8111425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2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5252" y="2539918"/>
            <a:ext cx="6094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fr-F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0.07</a:t>
            </a:r>
            <a:endParaRPr lang="fr-FR" sz="1000" dirty="0"/>
          </a:p>
        </p:txBody>
      </p:sp>
      <p:sp>
        <p:nvSpPr>
          <p:cNvPr id="194" name="Rectangle 193"/>
          <p:cNvSpPr/>
          <p:nvPr/>
        </p:nvSpPr>
        <p:spPr>
          <a:xfrm>
            <a:off x="904794" y="5448127"/>
            <a:ext cx="6094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fr-F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0.99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840245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93</Words>
  <Application>Microsoft Office PowerPoint</Application>
  <PresentationFormat>Affichage à l'écran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claudine</dc:creator>
  <cp:lastModifiedBy>Romana</cp:lastModifiedBy>
  <cp:revision>69</cp:revision>
  <cp:lastPrinted>2018-09-03T12:30:52Z</cp:lastPrinted>
  <dcterms:created xsi:type="dcterms:W3CDTF">2017-08-04T12:30:39Z</dcterms:created>
  <dcterms:modified xsi:type="dcterms:W3CDTF">2018-10-09T18:05:04Z</dcterms:modified>
</cp:coreProperties>
</file>