
<file path=[Content_Types].xml><?xml version="1.0" encoding="utf-8"?>
<Types xmlns="http://schemas.openxmlformats.org/package/2006/content-types">
  <Default Extension="xml" ContentType="application/xml"/>
  <Default Extension="tif" ContentType="image/tif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2.bin" ContentType="application/vnd.openxmlformats-officedocument.oleObject"/>
  <Override PartName="/ppt/notesSlides/notesSlide4.xml" ContentType="application/vnd.openxmlformats-officedocument.presentationml.notesSlide+xml"/>
  <Override PartName="/ppt/embeddings/oleObject3.bin" ContentType="application/vnd.openxmlformats-officedocument.oleObject"/>
  <Override PartName="/ppt/notesSlides/notesSlide5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0"/>
  </p:notesMasterIdLst>
  <p:handoutMasterIdLst>
    <p:handoutMasterId r:id="rId31"/>
  </p:handoutMasterIdLst>
  <p:sldIdLst>
    <p:sldId id="257" r:id="rId2"/>
    <p:sldId id="259" r:id="rId3"/>
    <p:sldId id="260" r:id="rId4"/>
    <p:sldId id="262" r:id="rId5"/>
    <p:sldId id="263" r:id="rId6"/>
    <p:sldId id="267" r:id="rId7"/>
    <p:sldId id="268" r:id="rId8"/>
    <p:sldId id="265" r:id="rId9"/>
    <p:sldId id="269" r:id="rId10"/>
    <p:sldId id="272" r:id="rId11"/>
    <p:sldId id="270" r:id="rId12"/>
    <p:sldId id="273" r:id="rId13"/>
    <p:sldId id="274" r:id="rId14"/>
    <p:sldId id="275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76" r:id="rId27"/>
    <p:sldId id="277" r:id="rId28"/>
    <p:sldId id="278" r:id="rId29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520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242176-4B61-DE4B-9BDE-75A92D67F1DB}" type="datetime1">
              <a:rPr lang="fr-FR" smtClean="0"/>
              <a:t>16/05/17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DBD0FB-033B-A047-976F-F6AAC5DE706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29662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F69AE0-D975-8146-808A-98D4D1DE5F5E}" type="datetime1">
              <a:rPr lang="fr-FR" smtClean="0"/>
              <a:t>16/05/17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27A527-53F1-6545-B5F0-C55C9426D4D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23303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Billion</a:t>
            </a:r>
            <a:r>
              <a:rPr lang="fr-FR" baseline="0" dirty="0" smtClean="0"/>
              <a:t> = milliards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7A527-53F1-6545-B5F0-C55C9426D4DE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5869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7A527-53F1-6545-B5F0-C55C9426D4DE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9372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7A527-53F1-6545-B5F0-C55C9426D4DE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4145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7A527-53F1-6545-B5F0-C55C9426D4DE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4145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7A527-53F1-6545-B5F0-C55C9426D4DE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4145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/>
          <a:lstStyle/>
          <a:p>
            <a:fld id="{7232E9A1-F628-F14B-9F10-501544B41EC3}" type="datetime1">
              <a:rPr lang="fr-FR" smtClean="0"/>
              <a:t>16/05/17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/>
          <a:lstStyle/>
          <a:p>
            <a:fld id="{59F2A999-BDEE-7342-9672-F131A73F7479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  <a:prstGeom prst="rect">
            <a:avLst/>
          </a:prstGeo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/>
          <a:lstStyle/>
          <a:p>
            <a:fld id="{29B17B69-B405-D54D-86FF-9AA9906A5B7D}" type="datetime1">
              <a:rPr lang="fr-FR" smtClean="0"/>
              <a:t>16/05/17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/>
          <a:lstStyle/>
          <a:p>
            <a:fld id="{59F2A999-BDEE-7342-9672-F131A73F7479}" type="slidenum">
              <a:rPr lang="fr-FR" smtClean="0"/>
              <a:t>‹#›</a:t>
            </a:fld>
            <a:endParaRPr lang="fr-FR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/>
          <a:lstStyle/>
          <a:p>
            <a:fld id="{B6132F70-D816-0942-90A1-A0AB341919E1}" type="datetime1">
              <a:rPr lang="fr-FR" smtClean="0"/>
              <a:t>16/05/17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/>
          <a:lstStyle/>
          <a:p>
            <a:fld id="{59F2A999-BDEE-7342-9672-F131A73F7479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  <a:prstGeom prst="rect">
            <a:avLst/>
          </a:prstGeo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/>
          <a:lstStyle/>
          <a:p>
            <a:fld id="{EAFB10A9-6504-FC4D-8370-A5451D5715AD}" type="datetime1">
              <a:rPr lang="fr-FR" smtClean="0"/>
              <a:t>16/05/17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/>
          <a:lstStyle/>
          <a:p>
            <a:fld id="{59F2A999-BDEE-7342-9672-F131A73F7479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/>
          <a:lstStyle/>
          <a:p>
            <a:fld id="{70E298DE-CC48-4543-A19B-DDBD8E123A91}" type="datetime1">
              <a:rPr lang="fr-FR" smtClean="0"/>
              <a:t>16/05/17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/>
          <a:lstStyle/>
          <a:p>
            <a:fld id="{59F2A999-BDEE-7342-9672-F131A73F7479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/>
          <a:lstStyle/>
          <a:p>
            <a:fld id="{7DE30A24-AAB6-F24C-81D6-153A17C22F68}" type="datetime1">
              <a:rPr lang="fr-FR" smtClean="0"/>
              <a:t>16/05/17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/>
          <a:lstStyle/>
          <a:p>
            <a:fld id="{59F2A999-BDEE-7342-9672-F131A73F7479}" type="slidenum">
              <a:rPr lang="fr-FR" smtClean="0"/>
              <a:t>‹#›</a:t>
            </a:fld>
            <a:endParaRPr lang="fr-FR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  <a:prstGeom prst="rect">
            <a:avLst/>
          </a:prstGeo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/>
          <a:lstStyle/>
          <a:p>
            <a:fld id="{8BEA6375-B4A3-5941-9BEF-5FA440619AE3}" type="datetime1">
              <a:rPr lang="fr-FR" smtClean="0"/>
              <a:t>16/05/17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/>
          <a:lstStyle/>
          <a:p>
            <a:fld id="{59F2A999-BDEE-7342-9672-F131A73F7479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/>
          <a:lstStyle/>
          <a:p>
            <a:fld id="{436BE83C-4C25-AA45-AA25-8DE3E9C5F8A5}" type="datetime1">
              <a:rPr lang="fr-FR" smtClean="0"/>
              <a:t>16/05/17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/>
          <a:lstStyle/>
          <a:p>
            <a:fld id="{59F2A999-BDEE-7342-9672-F131A73F7479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/>
          <a:lstStyle/>
          <a:p>
            <a:fld id="{D6FB7D75-B176-3B4D-BB4C-F58105A40816}" type="datetime1">
              <a:rPr lang="fr-FR" smtClean="0"/>
              <a:t>16/05/17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/>
          <a:lstStyle/>
          <a:p>
            <a:fld id="{59F2A999-BDEE-7342-9672-F131A73F7479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/>
          <a:lstStyle/>
          <a:p>
            <a:fld id="{911A78D0-18E2-AF45-AD6C-957508F4F4E6}" type="datetime1">
              <a:rPr lang="fr-FR" smtClean="0"/>
              <a:t>16/05/17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/>
          <a:lstStyle/>
          <a:p>
            <a:fld id="{59F2A999-BDEE-7342-9672-F131A73F7479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/>
          <a:lstStyle/>
          <a:p>
            <a:fld id="{9C20FE58-C795-3B41-9824-1CF399AE8534}" type="datetime1">
              <a:rPr lang="fr-FR" smtClean="0"/>
              <a:t>16/05/17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/>
          <a:lstStyle/>
          <a:p>
            <a:fld id="{59F2A999-BDEE-7342-9672-F131A73F7479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  <a:prstGeom prst="rect">
            <a:avLst/>
          </a:prstGeo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/>
          <a:lstStyle/>
          <a:p>
            <a:fld id="{036FB529-5B34-A649-BA9E-9B89A178D5D0}" type="datetime1">
              <a:rPr lang="fr-FR" smtClean="0"/>
              <a:t>16/05/17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/>
          <a:lstStyle/>
          <a:p>
            <a:fld id="{59F2A999-BDEE-7342-9672-F131A73F7479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2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4.emf"/><Relationship Id="rId5" Type="http://schemas.openxmlformats.org/officeDocument/2006/relationships/image" Target="../media/image25.emf"/><Relationship Id="rId6" Type="http://schemas.openxmlformats.org/officeDocument/2006/relationships/image" Target="../media/image26.emf"/><Relationship Id="rId7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oleObject" Target="../embeddings/oleObject5.bin"/><Relationship Id="rId6" Type="http://schemas.openxmlformats.org/officeDocument/2006/relationships/image" Target="../media/image30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oleObject" Target="../embeddings/oleObject6.bin"/><Relationship Id="rId6" Type="http://schemas.openxmlformats.org/officeDocument/2006/relationships/image" Target="../media/image30.png"/><Relationship Id="rId7" Type="http://schemas.openxmlformats.org/officeDocument/2006/relationships/image" Target="../media/image31.emf"/><Relationship Id="rId8" Type="http://schemas.openxmlformats.org/officeDocument/2006/relationships/image" Target="../media/image32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36.png"/><Relationship Id="rId5" Type="http://schemas.openxmlformats.org/officeDocument/2006/relationships/image" Target="../media/image35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40.emf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2.png"/><Relationship Id="rId5" Type="http://schemas.openxmlformats.org/officeDocument/2006/relationships/image" Target="../media/image6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7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43.emf"/><Relationship Id="rId5" Type="http://schemas.openxmlformats.org/officeDocument/2006/relationships/image" Target="../media/image44.emf"/><Relationship Id="rId6" Type="http://schemas.openxmlformats.org/officeDocument/2006/relationships/image" Target="../media/image45.t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46.emf"/><Relationship Id="rId5" Type="http://schemas.openxmlformats.org/officeDocument/2006/relationships/image" Target="../media/image47.emf"/><Relationship Id="rId6" Type="http://schemas.openxmlformats.org/officeDocument/2006/relationships/image" Target="../media/image48.emf"/><Relationship Id="rId7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Feuille_Microsoft_Excel_97_-_20041.xls"/><Relationship Id="rId5" Type="http://schemas.openxmlformats.org/officeDocument/2006/relationships/image" Target="../media/image10.emf"/><Relationship Id="rId6" Type="http://schemas.openxmlformats.org/officeDocument/2006/relationships/image" Target="../media/image3.png"/><Relationship Id="rId7" Type="http://schemas.openxmlformats.org/officeDocument/2006/relationships/image" Target="../media/image5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Feuille_Microsoft_Excel_97_-_20042.xls"/><Relationship Id="rId4" Type="http://schemas.openxmlformats.org/officeDocument/2006/relationships/image" Target="../media/image10.emf"/><Relationship Id="rId5" Type="http://schemas.openxmlformats.org/officeDocument/2006/relationships/image" Target="../media/image3.png"/><Relationship Id="rId6" Type="http://schemas.openxmlformats.org/officeDocument/2006/relationships/image" Target="../media/image5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12.jpeg"/><Relationship Id="rId5" Type="http://schemas.openxmlformats.org/officeDocument/2006/relationships/image" Target="../media/image13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11.emf"/><Relationship Id="rId8" Type="http://schemas.openxmlformats.org/officeDocument/2006/relationships/image" Target="../media/image14.jpeg"/><Relationship Id="rId9" Type="http://schemas.openxmlformats.org/officeDocument/2006/relationships/image" Target="../media/image3.png"/><Relationship Id="rId10" Type="http://schemas.openxmlformats.org/officeDocument/2006/relationships/image" Target="../media/image5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12.jpeg"/><Relationship Id="rId5" Type="http://schemas.openxmlformats.org/officeDocument/2006/relationships/image" Target="../media/image13.e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11.emf"/><Relationship Id="rId8" Type="http://schemas.openxmlformats.org/officeDocument/2006/relationships/image" Target="../media/image14.jpeg"/><Relationship Id="rId9" Type="http://schemas.openxmlformats.org/officeDocument/2006/relationships/image" Target="../media/image3.png"/><Relationship Id="rId10" Type="http://schemas.openxmlformats.org/officeDocument/2006/relationships/image" Target="../media/image5.png"/><Relationship Id="rId11" Type="http://schemas.openxmlformats.org/officeDocument/2006/relationships/image" Target="../media/image15.gi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12.jpeg"/><Relationship Id="rId5" Type="http://schemas.openxmlformats.org/officeDocument/2006/relationships/image" Target="../media/image13.emf"/><Relationship Id="rId6" Type="http://schemas.openxmlformats.org/officeDocument/2006/relationships/oleObject" Target="../embeddings/oleObject4.bin"/><Relationship Id="rId7" Type="http://schemas.openxmlformats.org/officeDocument/2006/relationships/image" Target="../media/image11.emf"/><Relationship Id="rId8" Type="http://schemas.openxmlformats.org/officeDocument/2006/relationships/image" Target="../media/image3.png"/><Relationship Id="rId9" Type="http://schemas.openxmlformats.org/officeDocument/2006/relationships/image" Target="../media/image5.png"/><Relationship Id="rId10" Type="http://schemas.openxmlformats.org/officeDocument/2006/relationships/image" Target="../media/image14.jpeg"/><Relationship Id="rId11" Type="http://schemas.openxmlformats.org/officeDocument/2006/relationships/image" Target="../media/image16.gi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8.png"/><Relationship Id="rId5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5" y="155576"/>
            <a:ext cx="1532736" cy="8999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8" y="1171077"/>
            <a:ext cx="965079" cy="8999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155" y="153376"/>
            <a:ext cx="1511904" cy="8999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Object 13"/>
          <p:cNvGraphicFramePr>
            <a:graphicFrameLocks noChangeAspect="1"/>
          </p:cNvGraphicFramePr>
          <p:nvPr/>
        </p:nvGraphicFramePr>
        <p:xfrm>
          <a:off x="1174750" y="6291263"/>
          <a:ext cx="755650" cy="47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6" name="Image" r:id="rId6" imgW="1561905" imgH="1015515" progId="Photoshop.Image.7">
                  <p:embed/>
                </p:oleObj>
              </mc:Choice>
              <mc:Fallback>
                <p:oleObj name="Image" r:id="rId6" imgW="1561905" imgH="1015515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306" t="3545" r="2306" b="3545"/>
                      <a:stretch>
                        <a:fillRect/>
                      </a:stretch>
                    </p:blipFill>
                    <p:spPr bwMode="auto">
                      <a:xfrm>
                        <a:off x="1174750" y="6291263"/>
                        <a:ext cx="755650" cy="477837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6019800"/>
            <a:ext cx="806450" cy="7493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2324100"/>
            <a:ext cx="9144000" cy="1524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fr-FR" sz="3600" i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Fluorinated</a:t>
            </a:r>
            <a:r>
              <a:rPr lang="fr-FR" sz="3600" i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  <a:r>
              <a:rPr lang="fr-FR" sz="3600" i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nanocarbons</a:t>
            </a:r>
            <a:r>
              <a:rPr lang="fr-FR" sz="3600" i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as </a:t>
            </a:r>
            <a:r>
              <a:rPr lang="fr-FR" sz="3600" i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promising</a:t>
            </a:r>
            <a:r>
              <a:rPr lang="fr-FR" sz="3600" i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additives for </a:t>
            </a:r>
            <a:r>
              <a:rPr lang="fr-FR" sz="3600" i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lubrication</a:t>
            </a:r>
            <a:endParaRPr lang="fr-FR" sz="3600" b="0" dirty="0">
              <a:solidFill>
                <a:schemeClr val="tx2">
                  <a:lumMod val="75000"/>
                  <a:lumOff val="25000"/>
                </a:schemeClr>
              </a:solidFill>
              <a:latin typeface="Comic Sans MS" charset="0"/>
            </a:endParaRPr>
          </a:p>
        </p:txBody>
      </p:sp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152400" y="4556125"/>
            <a:ext cx="88392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defRPr/>
            </a:pPr>
            <a:r>
              <a:rPr lang="fr-FR" sz="1400" baseline="30000" dirty="0">
                <a:latin typeface="Comic Sans MS" charset="0"/>
                <a:cs typeface="+mn-cs"/>
              </a:rPr>
              <a:t>1</a:t>
            </a:r>
            <a:r>
              <a:rPr lang="fr-FR" sz="1400" dirty="0">
                <a:latin typeface="Comic Sans MS" charset="0"/>
                <a:cs typeface="+mn-cs"/>
              </a:rPr>
              <a:t> Groupe de Technologie des Surfaces et Interfaces (GTSI), EA 2432, </a:t>
            </a:r>
            <a:r>
              <a:rPr lang="fr-FR" sz="1400" b="0" dirty="0">
                <a:latin typeface="Comic Sans MS" charset="0"/>
                <a:cs typeface="+mn-cs"/>
              </a:rPr>
              <a:t>Université des </a:t>
            </a:r>
            <a:r>
              <a:rPr lang="fr-FR" sz="1400" b="0" dirty="0" smtClean="0">
                <a:latin typeface="Comic Sans MS" charset="0"/>
                <a:cs typeface="+mn-cs"/>
              </a:rPr>
              <a:t>Antilles, </a:t>
            </a:r>
            <a:r>
              <a:rPr lang="fr-FR" sz="1400" b="0" dirty="0">
                <a:latin typeface="Comic Sans MS" charset="0"/>
                <a:cs typeface="+mn-cs"/>
              </a:rPr>
              <a:t>97159 Pointe à Pitre Cedex, France</a:t>
            </a:r>
            <a:endParaRPr lang="fr-FR" sz="1400" dirty="0">
              <a:latin typeface="Comic Sans MS" charset="0"/>
              <a:cs typeface="+mn-cs"/>
            </a:endParaRPr>
          </a:p>
          <a:p>
            <a:pPr algn="just">
              <a:defRPr/>
            </a:pPr>
            <a:r>
              <a:rPr lang="fr-FR" sz="1400" baseline="30000" dirty="0">
                <a:latin typeface="Comic Sans MS" charset="0"/>
                <a:cs typeface="+mn-cs"/>
              </a:rPr>
              <a:t>2</a:t>
            </a:r>
            <a:r>
              <a:rPr lang="fr-FR" sz="1400" dirty="0">
                <a:latin typeface="Comic Sans MS" charset="0"/>
                <a:cs typeface="+mn-cs"/>
              </a:rPr>
              <a:t> Centre Commun de Caractérisation des Antilles et de la Guyane, </a:t>
            </a:r>
            <a:r>
              <a:rPr lang="fr-FR" sz="1400" b="0" dirty="0">
                <a:latin typeface="Comic Sans MS" charset="0"/>
                <a:cs typeface="+mn-cs"/>
              </a:rPr>
              <a:t>Université des </a:t>
            </a:r>
            <a:r>
              <a:rPr lang="fr-FR" sz="1400" b="0" dirty="0" smtClean="0">
                <a:latin typeface="Comic Sans MS" charset="0"/>
                <a:cs typeface="+mn-cs"/>
              </a:rPr>
              <a:t>Antilles, </a:t>
            </a:r>
            <a:r>
              <a:rPr lang="fr-FR" sz="1400" b="0" dirty="0">
                <a:latin typeface="Comic Sans MS" charset="0"/>
                <a:cs typeface="+mn-cs"/>
              </a:rPr>
              <a:t>97159 Pointe à Pitre Cedex, </a:t>
            </a:r>
            <a:r>
              <a:rPr lang="fr-FR" sz="1400" b="0" dirty="0" smtClean="0">
                <a:latin typeface="Comic Sans MS" charset="0"/>
                <a:cs typeface="+mn-cs"/>
              </a:rPr>
              <a:t>France</a:t>
            </a:r>
          </a:p>
          <a:p>
            <a:pPr algn="just">
              <a:defRPr/>
            </a:pPr>
            <a:r>
              <a:rPr lang="fr-FR" sz="1400" baseline="30000" dirty="0">
                <a:latin typeface="Comic Sans MS" charset="0"/>
              </a:rPr>
              <a:t>3</a:t>
            </a:r>
            <a:r>
              <a:rPr lang="fr-FR" sz="1400" dirty="0" smtClean="0">
                <a:latin typeface="Comic Sans MS" charset="0"/>
                <a:cs typeface="+mn-cs"/>
              </a:rPr>
              <a:t> </a:t>
            </a:r>
            <a:r>
              <a:rPr lang="fr-FR" sz="1400" dirty="0">
                <a:latin typeface="Comic Sans MS" charset="0"/>
                <a:cs typeface="+mn-cs"/>
              </a:rPr>
              <a:t>Institut de Chimie de Clermont-Ferrand</a:t>
            </a:r>
            <a:r>
              <a:rPr lang="fr-FR" sz="1400" b="0" dirty="0">
                <a:latin typeface="Comic Sans MS" charset="0"/>
                <a:cs typeface="+mn-cs"/>
              </a:rPr>
              <a:t>, </a:t>
            </a:r>
            <a:r>
              <a:rPr lang="fr-FR" sz="1400" dirty="0">
                <a:latin typeface="Comic Sans MS" charset="0"/>
                <a:cs typeface="+mn-cs"/>
              </a:rPr>
              <a:t>UMR CNRS-6002, </a:t>
            </a:r>
            <a:r>
              <a:rPr lang="fr-FR" sz="1400" b="0" dirty="0">
                <a:latin typeface="Comic Sans MS" charset="0"/>
                <a:cs typeface="+mn-cs"/>
              </a:rPr>
              <a:t>Université Blaise Pascal de Clermont-Ferrand, 63177 Aubière , France</a:t>
            </a:r>
          </a:p>
        </p:txBody>
      </p:sp>
      <p:sp>
        <p:nvSpPr>
          <p:cNvPr id="14" name="Rectangle 19"/>
          <p:cNvSpPr>
            <a:spLocks noChangeArrowheads="1"/>
          </p:cNvSpPr>
          <p:nvPr/>
        </p:nvSpPr>
        <p:spPr bwMode="auto">
          <a:xfrm>
            <a:off x="-396875" y="3805238"/>
            <a:ext cx="10082213" cy="60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lnSpc>
                <a:spcPct val="120000"/>
              </a:lnSpc>
              <a:defRPr/>
            </a:pPr>
            <a:r>
              <a:rPr lang="fr-FR" b="0" i="1" dirty="0">
                <a:solidFill>
                  <a:schemeClr val="tx2">
                    <a:lumMod val="75000"/>
                    <a:lumOff val="25000"/>
                  </a:schemeClr>
                </a:solidFill>
                <a:latin typeface="Comic Sans MS" charset="0"/>
                <a:cs typeface="+mn-cs"/>
              </a:rPr>
              <a:t>P. Thomas</a:t>
            </a:r>
            <a:r>
              <a:rPr lang="fr-FR" b="0" i="1" baseline="30000" dirty="0">
                <a:solidFill>
                  <a:schemeClr val="tx2">
                    <a:lumMod val="75000"/>
                    <a:lumOff val="25000"/>
                  </a:schemeClr>
                </a:solidFill>
                <a:latin typeface="Comic Sans MS" charset="0"/>
                <a:cs typeface="+mn-cs"/>
              </a:rPr>
              <a:t>1</a:t>
            </a:r>
            <a:r>
              <a:rPr lang="fr-FR" b="0" i="1" dirty="0">
                <a:solidFill>
                  <a:schemeClr val="tx2">
                    <a:lumMod val="75000"/>
                    <a:lumOff val="25000"/>
                  </a:schemeClr>
                </a:solidFill>
                <a:latin typeface="Comic Sans MS" charset="0"/>
                <a:cs typeface="+mn-cs"/>
              </a:rPr>
              <a:t>, J.L. </a:t>
            </a:r>
            <a:r>
              <a:rPr lang="fr-FR" b="0" i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omic Sans MS" charset="0"/>
                <a:cs typeface="+mn-cs"/>
              </a:rPr>
              <a:t>Mansot</a:t>
            </a:r>
            <a:r>
              <a:rPr lang="fr-FR" b="0" i="1" baseline="300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omic Sans MS" charset="0"/>
                <a:cs typeface="+mn-cs"/>
              </a:rPr>
              <a:t>1,2</a:t>
            </a:r>
            <a:r>
              <a:rPr lang="fr-FR" b="0" i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omic Sans MS" charset="0"/>
                <a:cs typeface="+mn-cs"/>
              </a:rPr>
              <a:t>, </a:t>
            </a:r>
            <a:r>
              <a:rPr lang="fr-FR" b="0" i="1" dirty="0">
                <a:solidFill>
                  <a:schemeClr val="tx2">
                    <a:lumMod val="75000"/>
                    <a:lumOff val="25000"/>
                  </a:schemeClr>
                </a:solidFill>
                <a:latin typeface="Comic Sans MS" charset="0"/>
                <a:cs typeface="+mn-cs"/>
              </a:rPr>
              <a:t>A. </a:t>
            </a:r>
            <a:r>
              <a:rPr lang="fr-FR" b="0" i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omic Sans MS" charset="0"/>
                <a:cs typeface="+mn-cs"/>
              </a:rPr>
              <a:t>Molza</a:t>
            </a:r>
            <a:r>
              <a:rPr lang="fr-FR" b="0" i="1" baseline="300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omic Sans MS" charset="0"/>
                <a:cs typeface="+mn-cs"/>
              </a:rPr>
              <a:t>2</a:t>
            </a:r>
            <a:r>
              <a:rPr lang="fr-FR" b="0" i="1" dirty="0">
                <a:solidFill>
                  <a:schemeClr val="tx2">
                    <a:lumMod val="75000"/>
                    <a:lumOff val="25000"/>
                  </a:schemeClr>
                </a:solidFill>
                <a:latin typeface="Comic Sans MS" charset="0"/>
                <a:cs typeface="+mn-cs"/>
              </a:rPr>
              <a:t>, </a:t>
            </a:r>
            <a:r>
              <a:rPr lang="fr-FR" i="1" dirty="0">
                <a:solidFill>
                  <a:schemeClr val="tx2">
                    <a:lumMod val="75000"/>
                    <a:lumOff val="25000"/>
                  </a:schemeClr>
                </a:solidFill>
                <a:latin typeface="Comic Sans MS" charset="0"/>
              </a:rPr>
              <a:t>K. </a:t>
            </a:r>
            <a:r>
              <a:rPr lang="fr-FR" i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omic Sans MS" charset="0"/>
              </a:rPr>
              <a:t>Guérin</a:t>
            </a:r>
            <a:r>
              <a:rPr lang="fr-FR" i="1" baseline="300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omic Sans MS" charset="0"/>
              </a:rPr>
              <a:t>3, </a:t>
            </a:r>
            <a:r>
              <a:rPr lang="fr-FR" b="0" i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omic Sans MS" charset="0"/>
                <a:cs typeface="+mn-cs"/>
              </a:rPr>
              <a:t>M</a:t>
            </a:r>
            <a:r>
              <a:rPr lang="fr-FR" b="0" i="1" dirty="0">
                <a:solidFill>
                  <a:schemeClr val="tx2">
                    <a:lumMod val="75000"/>
                    <a:lumOff val="25000"/>
                  </a:schemeClr>
                </a:solidFill>
                <a:latin typeface="Comic Sans MS" charset="0"/>
                <a:cs typeface="+mn-cs"/>
              </a:rPr>
              <a:t>. </a:t>
            </a:r>
            <a:r>
              <a:rPr lang="fr-FR" b="0" i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omic Sans MS" charset="0"/>
                <a:cs typeface="+mn-cs"/>
              </a:rPr>
              <a:t>Dubois</a:t>
            </a:r>
            <a:r>
              <a:rPr lang="fr-FR" i="1" baseline="30000" dirty="0">
                <a:solidFill>
                  <a:schemeClr val="tx2">
                    <a:lumMod val="75000"/>
                    <a:lumOff val="25000"/>
                  </a:schemeClr>
                </a:solidFill>
                <a:latin typeface="Comic Sans MS" charset="0"/>
              </a:rPr>
              <a:t>3</a:t>
            </a:r>
            <a:endParaRPr lang="fr-FR" sz="2200" b="0" baseline="30000" dirty="0">
              <a:solidFill>
                <a:schemeClr val="tx2">
                  <a:lumMod val="75000"/>
                  <a:lumOff val="25000"/>
                </a:schemeClr>
              </a:solidFill>
              <a:latin typeface="Comic Sans MS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19600" y="1171077"/>
            <a:ext cx="972000" cy="900000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05201" y="153376"/>
            <a:ext cx="2263918" cy="1800000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>
          <a:xfrm>
            <a:off x="8661400" y="6480175"/>
            <a:ext cx="990600" cy="365125"/>
          </a:xfrm>
        </p:spPr>
        <p:txBody>
          <a:bodyPr/>
          <a:lstStyle/>
          <a:p>
            <a:fld id="{59F2A999-BDEE-7342-9672-F131A73F7479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0143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647206" y="6503536"/>
            <a:ext cx="990600" cy="365125"/>
          </a:xfrm>
        </p:spPr>
        <p:txBody>
          <a:bodyPr/>
          <a:lstStyle/>
          <a:p>
            <a:fld id="{59F2A999-BDEE-7342-9672-F131A73F7479}" type="slidenum">
              <a:rPr lang="fr-FR" smtClean="0"/>
              <a:t>10</a:t>
            </a:fld>
            <a:endParaRPr lang="fr-FR" dirty="0"/>
          </a:p>
        </p:txBody>
      </p:sp>
      <p:sp>
        <p:nvSpPr>
          <p:cNvPr id="5" name="Rectangle 50"/>
          <p:cNvSpPr>
            <a:spLocks noChangeArrowheads="1"/>
          </p:cNvSpPr>
          <p:nvPr/>
        </p:nvSpPr>
        <p:spPr bwMode="auto">
          <a:xfrm>
            <a:off x="762000" y="0"/>
            <a:ext cx="7605805" cy="762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DFDFD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fr-FR" sz="3600" b="0" i="1" dirty="0" smtClean="0">
                <a:solidFill>
                  <a:srgbClr val="18579B"/>
                </a:solidFill>
                <a:latin typeface="Comic Sans MS" charset="0"/>
              </a:rPr>
              <a:t>New </a:t>
            </a:r>
            <a:r>
              <a:rPr lang="fr-FR" sz="3600" b="0" i="1" dirty="0" err="1" smtClean="0">
                <a:solidFill>
                  <a:srgbClr val="18579B"/>
                </a:solidFill>
                <a:latin typeface="Comic Sans MS" charset="0"/>
              </a:rPr>
              <a:t>lubrication</a:t>
            </a:r>
            <a:r>
              <a:rPr lang="fr-FR" sz="3600" b="0" i="1" dirty="0" smtClean="0">
                <a:solidFill>
                  <a:srgbClr val="18579B"/>
                </a:solidFill>
                <a:latin typeface="Comic Sans MS" charset="0"/>
              </a:rPr>
              <a:t> </a:t>
            </a:r>
            <a:r>
              <a:rPr lang="fr-FR" sz="3600" b="0" i="1" dirty="0" err="1" smtClean="0">
                <a:solidFill>
                  <a:srgbClr val="18579B"/>
                </a:solidFill>
                <a:latin typeface="Comic Sans MS" charset="0"/>
              </a:rPr>
              <a:t>strategies</a:t>
            </a:r>
            <a:endParaRPr lang="fr-FR" b="0" dirty="0">
              <a:solidFill>
                <a:srgbClr val="18579B"/>
              </a:solidFill>
            </a:endParaRPr>
          </a:p>
        </p:txBody>
      </p:sp>
      <p:pic>
        <p:nvPicPr>
          <p:cNvPr id="6" name="Picture 2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8" y="155576"/>
            <a:ext cx="735712" cy="431999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155" y="153376"/>
            <a:ext cx="725716" cy="431999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26"/>
          <p:cNvSpPr txBox="1">
            <a:spLocks noChangeArrowheads="1"/>
          </p:cNvSpPr>
          <p:nvPr/>
        </p:nvSpPr>
        <p:spPr bwMode="auto">
          <a:xfrm>
            <a:off x="-11112" y="909638"/>
            <a:ext cx="9204238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2200" b="0" dirty="0" smtClean="0">
                <a:solidFill>
                  <a:srgbClr val="000000"/>
                </a:solidFill>
                <a:latin typeface="Comic Sans MS" charset="0"/>
                <a:ea typeface="SimSun" charset="0"/>
                <a:cs typeface="SimSun" charset="0"/>
              </a:rPr>
              <a:t>New additives: micro/nanoparticles of </a:t>
            </a:r>
            <a:r>
              <a:rPr lang="en-US" altLang="zh-CN" sz="2200" b="0" dirty="0" err="1" smtClean="0">
                <a:solidFill>
                  <a:srgbClr val="000000"/>
                </a:solidFill>
                <a:latin typeface="Comic Sans MS" charset="0"/>
                <a:ea typeface="SimSun" charset="0"/>
                <a:cs typeface="SimSun" charset="0"/>
              </a:rPr>
              <a:t>tribo</a:t>
            </a:r>
            <a:r>
              <a:rPr lang="en-US" altLang="zh-CN" sz="2200" b="0" dirty="0" smtClean="0">
                <a:solidFill>
                  <a:srgbClr val="000000"/>
                </a:solidFill>
                <a:latin typeface="Comic Sans MS" charset="0"/>
                <a:ea typeface="SimSun" charset="0"/>
                <a:cs typeface="SimSun" charset="0"/>
              </a:rPr>
              <a:t>-active phases (graphite,</a:t>
            </a:r>
          </a:p>
          <a:p>
            <a:pPr eaLnBrk="1" hangingPunct="1"/>
            <a:r>
              <a:rPr lang="en-US" altLang="zh-CN" sz="2200" dirty="0" smtClean="0">
                <a:solidFill>
                  <a:srgbClr val="000000"/>
                </a:solidFill>
                <a:latin typeface="Comic Sans MS" charset="0"/>
                <a:ea typeface="SimSun" charset="0"/>
                <a:cs typeface="SimSun" charset="0"/>
              </a:rPr>
              <a:t>MoS</a:t>
            </a:r>
            <a:r>
              <a:rPr lang="en-US" altLang="zh-CN" sz="2200" baseline="-25000" dirty="0" smtClean="0">
                <a:solidFill>
                  <a:srgbClr val="000000"/>
                </a:solidFill>
                <a:latin typeface="Comic Sans MS" charset="0"/>
                <a:ea typeface="SimSun" charset="0"/>
                <a:cs typeface="SimSun" charset="0"/>
              </a:rPr>
              <a:t>2</a:t>
            </a:r>
            <a:r>
              <a:rPr lang="en-US" altLang="zh-CN" sz="2200" dirty="0" smtClean="0">
                <a:solidFill>
                  <a:srgbClr val="000000"/>
                </a:solidFill>
                <a:latin typeface="Comic Sans MS" charset="0"/>
                <a:ea typeface="SimSun" charset="0"/>
                <a:cs typeface="SimSun" charset="0"/>
              </a:rPr>
              <a:t>) or precursors of </a:t>
            </a:r>
            <a:r>
              <a:rPr lang="en-US" altLang="zh-CN" sz="2200" dirty="0" err="1" smtClean="0">
                <a:solidFill>
                  <a:srgbClr val="000000"/>
                </a:solidFill>
                <a:latin typeface="Comic Sans MS" charset="0"/>
                <a:ea typeface="SimSun" charset="0"/>
                <a:cs typeface="SimSun" charset="0"/>
              </a:rPr>
              <a:t>tribo</a:t>
            </a:r>
            <a:r>
              <a:rPr lang="en-US" altLang="zh-CN" sz="2200" dirty="0" smtClean="0">
                <a:solidFill>
                  <a:srgbClr val="000000"/>
                </a:solidFill>
                <a:latin typeface="Comic Sans MS" charset="0"/>
                <a:ea typeface="SimSun" charset="0"/>
                <a:cs typeface="SimSun" charset="0"/>
              </a:rPr>
              <a:t>-active phases (C and inorganic</a:t>
            </a:r>
          </a:p>
          <a:p>
            <a:pPr eaLnBrk="1" hangingPunct="1"/>
            <a:r>
              <a:rPr lang="en-US" altLang="zh-CN" sz="2200" dirty="0">
                <a:solidFill>
                  <a:srgbClr val="000000"/>
                </a:solidFill>
                <a:latin typeface="Comic Sans MS" charset="0"/>
                <a:ea typeface="SimSun" charset="0"/>
                <a:cs typeface="SimSun" charset="0"/>
              </a:rPr>
              <a:t>n</a:t>
            </a:r>
            <a:r>
              <a:rPr lang="en-US" altLang="zh-CN" sz="2200" dirty="0" smtClean="0">
                <a:solidFill>
                  <a:srgbClr val="000000"/>
                </a:solidFill>
                <a:latin typeface="Comic Sans MS" charset="0"/>
                <a:ea typeface="SimSun" charset="0"/>
                <a:cs typeface="SimSun" charset="0"/>
              </a:rPr>
              <a:t>anotubes or fullerenes) dispersed in the lubricant base</a:t>
            </a:r>
            <a:endParaRPr lang="en-US" altLang="zh-CN" sz="2200" b="0" dirty="0">
              <a:solidFill>
                <a:srgbClr val="000000"/>
              </a:solidFill>
              <a:latin typeface="Comic Sans MS" charset="0"/>
              <a:ea typeface="SimSun" charset="0"/>
              <a:cs typeface="SimSun" charset="0"/>
            </a:endParaRPr>
          </a:p>
        </p:txBody>
      </p:sp>
      <p:sp>
        <p:nvSpPr>
          <p:cNvPr id="13" name="AutoShape 17"/>
          <p:cNvSpPr>
            <a:spLocks noChangeArrowheads="1"/>
          </p:cNvSpPr>
          <p:nvPr/>
        </p:nvSpPr>
        <p:spPr bwMode="auto">
          <a:xfrm>
            <a:off x="169868" y="2092606"/>
            <a:ext cx="688975" cy="533400"/>
          </a:xfrm>
          <a:prstGeom prst="curvedRightArrow">
            <a:avLst>
              <a:gd name="adj1" fmla="val 20000"/>
              <a:gd name="adj2" fmla="val 40000"/>
              <a:gd name="adj3" fmla="val 43056"/>
            </a:avLst>
          </a:prstGeom>
          <a:gradFill rotWithShape="0">
            <a:gsLst>
              <a:gs pos="28000">
                <a:schemeClr val="bg2">
                  <a:lumMod val="25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  <a:gs pos="69000">
                <a:schemeClr val="accent2">
                  <a:lumMod val="40000"/>
                  <a:lumOff val="60000"/>
                </a:schemeClr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fr-FR" b="0">
              <a:solidFill>
                <a:srgbClr val="FF0000"/>
              </a:solidFill>
            </a:endParaRPr>
          </a:p>
        </p:txBody>
      </p:sp>
      <p:sp>
        <p:nvSpPr>
          <p:cNvPr id="26" name="Text Box 183"/>
          <p:cNvSpPr txBox="1">
            <a:spLocks noChangeArrowheads="1"/>
          </p:cNvSpPr>
          <p:nvPr/>
        </p:nvSpPr>
        <p:spPr bwMode="auto">
          <a:xfrm>
            <a:off x="698500" y="2230438"/>
            <a:ext cx="8337550" cy="76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2200" b="0" dirty="0" err="1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Immediate</a:t>
            </a:r>
            <a:r>
              <a:rPr lang="fr-FR" sz="2200" b="0" dirty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 formation of the </a:t>
            </a:r>
            <a:r>
              <a:rPr lang="fr-FR" sz="2200" b="0" dirty="0" err="1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tribofilm</a:t>
            </a:r>
            <a:r>
              <a:rPr lang="fr-FR" sz="2200" b="0" dirty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 in the </a:t>
            </a:r>
            <a:r>
              <a:rPr lang="fr-FR" sz="2200" b="0" dirty="0" err="1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sliding</a:t>
            </a:r>
            <a:r>
              <a:rPr lang="fr-FR" sz="2200" b="0" dirty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 contact</a:t>
            </a:r>
          </a:p>
          <a:p>
            <a:pPr algn="ctr">
              <a:defRPr/>
            </a:pPr>
            <a:r>
              <a:rPr lang="fr-FR" sz="2200" b="0" dirty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conditions </a:t>
            </a:r>
            <a:r>
              <a:rPr lang="fr-FR" sz="2200" b="0" dirty="0" err="1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without</a:t>
            </a:r>
            <a:r>
              <a:rPr lang="fr-FR" sz="2200" b="0" dirty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 </a:t>
            </a:r>
            <a:r>
              <a:rPr lang="fr-FR" sz="2200" b="0" dirty="0" err="1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any</a:t>
            </a:r>
            <a:r>
              <a:rPr lang="fr-FR" sz="2200" b="0" dirty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 </a:t>
            </a:r>
            <a:r>
              <a:rPr lang="fr-FR" sz="2200" b="0" dirty="0" err="1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chemical</a:t>
            </a:r>
            <a:r>
              <a:rPr lang="fr-FR" sz="2200" b="0" dirty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 </a:t>
            </a:r>
            <a:r>
              <a:rPr lang="fr-FR" sz="2200" b="0" dirty="0" err="1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reactions</a:t>
            </a:r>
            <a:r>
              <a:rPr lang="fr-FR" sz="2200" b="0" dirty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 </a:t>
            </a:r>
            <a:r>
              <a:rPr lang="fr-FR" sz="2200" b="0" dirty="0" err="1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with</a:t>
            </a:r>
            <a:r>
              <a:rPr lang="fr-FR" sz="2200" b="0" dirty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 the </a:t>
            </a:r>
            <a:r>
              <a:rPr lang="fr-FR" sz="2200" b="0" dirty="0" err="1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substrates</a:t>
            </a:r>
            <a:endParaRPr lang="fr-FR" b="0" dirty="0">
              <a:solidFill>
                <a:schemeClr val="bg2">
                  <a:lumMod val="25000"/>
                </a:schemeClr>
              </a:solidFill>
              <a:cs typeface="+mn-cs"/>
            </a:endParaRPr>
          </a:p>
        </p:txBody>
      </p:sp>
      <p:sp>
        <p:nvSpPr>
          <p:cNvPr id="27" name="Flèche vers le bas 26"/>
          <p:cNvSpPr/>
          <p:nvPr/>
        </p:nvSpPr>
        <p:spPr>
          <a:xfrm>
            <a:off x="4584700" y="3027284"/>
            <a:ext cx="165100" cy="377447"/>
          </a:xfrm>
          <a:prstGeom prst="downArrow">
            <a:avLst/>
          </a:prstGeom>
          <a:gradFill>
            <a:gsLst>
              <a:gs pos="28000">
                <a:schemeClr val="bg2">
                  <a:lumMod val="25000"/>
                </a:schemeClr>
              </a:gs>
              <a:gs pos="69000">
                <a:schemeClr val="accent1">
                  <a:tint val="80000"/>
                  <a:shade val="100000"/>
                  <a:satMod val="150000"/>
                </a:schemeClr>
              </a:gs>
              <a:gs pos="100000">
                <a:schemeClr val="accent1">
                  <a:tint val="50000"/>
                  <a:shade val="100000"/>
                  <a:satMod val="150000"/>
                </a:schemeClr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Text Box 38"/>
          <p:cNvSpPr txBox="1">
            <a:spLocks noChangeArrowheads="1"/>
          </p:cNvSpPr>
          <p:nvPr/>
        </p:nvSpPr>
        <p:spPr bwMode="auto">
          <a:xfrm>
            <a:off x="627877" y="3371437"/>
            <a:ext cx="61681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000" b="0" dirty="0" smtClean="0">
                <a:solidFill>
                  <a:srgbClr val="184B5B"/>
                </a:solidFill>
                <a:latin typeface="Comic Sans MS" charset="0"/>
              </a:rPr>
              <a:t>The induction </a:t>
            </a:r>
            <a:r>
              <a:rPr lang="fr-FR" sz="2000" b="0" dirty="0" err="1" smtClean="0">
                <a:solidFill>
                  <a:srgbClr val="184B5B"/>
                </a:solidFill>
                <a:latin typeface="Comic Sans MS" charset="0"/>
              </a:rPr>
              <a:t>period</a:t>
            </a:r>
            <a:r>
              <a:rPr lang="fr-FR" sz="2000" b="0" dirty="0" smtClean="0">
                <a:solidFill>
                  <a:srgbClr val="184B5B"/>
                </a:solidFill>
                <a:latin typeface="Comic Sans MS" charset="0"/>
              </a:rPr>
              <a:t> </a:t>
            </a:r>
            <a:r>
              <a:rPr lang="fr-FR" sz="2000" b="0" dirty="0" err="1" smtClean="0">
                <a:solidFill>
                  <a:srgbClr val="184B5B"/>
                </a:solidFill>
                <a:latin typeface="Comic Sans MS" charset="0"/>
              </a:rPr>
              <a:t>strongly</a:t>
            </a:r>
            <a:r>
              <a:rPr lang="fr-FR" sz="2000" b="0" dirty="0" smtClean="0">
                <a:solidFill>
                  <a:srgbClr val="184B5B"/>
                </a:solidFill>
                <a:latin typeface="Comic Sans MS" charset="0"/>
              </a:rPr>
              <a:t> </a:t>
            </a:r>
            <a:r>
              <a:rPr lang="fr-FR" sz="2000" dirty="0" err="1" smtClean="0">
                <a:solidFill>
                  <a:srgbClr val="184B5B"/>
                </a:solidFill>
                <a:latin typeface="Comic Sans MS" charset="0"/>
              </a:rPr>
              <a:t>depends</a:t>
            </a:r>
            <a:r>
              <a:rPr lang="fr-FR" sz="2000" dirty="0" smtClean="0">
                <a:solidFill>
                  <a:srgbClr val="184B5B"/>
                </a:solidFill>
                <a:latin typeface="Comic Sans MS" charset="0"/>
              </a:rPr>
              <a:t> on the</a:t>
            </a:r>
            <a:r>
              <a:rPr lang="fr-FR" sz="2000" b="0" dirty="0" smtClean="0">
                <a:solidFill>
                  <a:srgbClr val="184B5B"/>
                </a:solidFill>
                <a:latin typeface="Comic Sans MS" charset="0"/>
              </a:rPr>
              <a:t> size</a:t>
            </a:r>
          </a:p>
          <a:p>
            <a:r>
              <a:rPr lang="fr-FR" sz="2000" b="0" dirty="0" smtClean="0">
                <a:solidFill>
                  <a:srgbClr val="184B5B"/>
                </a:solidFill>
                <a:latin typeface="Comic Sans MS" charset="0"/>
              </a:rPr>
              <a:t>of the </a:t>
            </a:r>
            <a:r>
              <a:rPr lang="fr-FR" sz="2000" b="0" dirty="0" err="1" smtClean="0">
                <a:solidFill>
                  <a:srgbClr val="184B5B"/>
                </a:solidFill>
                <a:latin typeface="Comic Sans MS" charset="0"/>
              </a:rPr>
              <a:t>particles</a:t>
            </a:r>
            <a:r>
              <a:rPr lang="fr-FR" sz="2000" dirty="0" smtClean="0">
                <a:solidFill>
                  <a:srgbClr val="184B5B"/>
                </a:solidFill>
                <a:latin typeface="Comic Sans MS" charset="0"/>
              </a:rPr>
              <a:t>: </a:t>
            </a:r>
            <a:r>
              <a:rPr lang="fr-FR" sz="2000" dirty="0" err="1" smtClean="0">
                <a:solidFill>
                  <a:srgbClr val="184B5B"/>
                </a:solidFill>
                <a:latin typeface="Comic Sans MS" charset="0"/>
              </a:rPr>
              <a:t>feeding</a:t>
            </a:r>
            <a:r>
              <a:rPr lang="fr-FR" sz="2000" dirty="0" smtClean="0">
                <a:solidFill>
                  <a:srgbClr val="184B5B"/>
                </a:solidFill>
                <a:latin typeface="Comic Sans MS" charset="0"/>
              </a:rPr>
              <a:t> of the </a:t>
            </a:r>
            <a:r>
              <a:rPr lang="fr-FR" sz="2000" dirty="0" err="1" smtClean="0">
                <a:solidFill>
                  <a:srgbClr val="184B5B"/>
                </a:solidFill>
                <a:latin typeface="Comic Sans MS" charset="0"/>
              </a:rPr>
              <a:t>sliding</a:t>
            </a:r>
            <a:r>
              <a:rPr lang="fr-FR" sz="2000" dirty="0" smtClean="0">
                <a:solidFill>
                  <a:srgbClr val="184B5B"/>
                </a:solidFill>
                <a:latin typeface="Comic Sans MS" charset="0"/>
              </a:rPr>
              <a:t> interface</a:t>
            </a:r>
            <a:endParaRPr lang="fr-FR" sz="2000" b="0" dirty="0">
              <a:solidFill>
                <a:srgbClr val="184B5B"/>
              </a:solidFill>
            </a:endParaRPr>
          </a:p>
        </p:txBody>
      </p:sp>
      <p:grpSp>
        <p:nvGrpSpPr>
          <p:cNvPr id="15" name="Grouper 14"/>
          <p:cNvGrpSpPr/>
          <p:nvPr/>
        </p:nvGrpSpPr>
        <p:grpSpPr>
          <a:xfrm>
            <a:off x="6879068" y="3027285"/>
            <a:ext cx="2045294" cy="1897140"/>
            <a:chOff x="3300879" y="4120796"/>
            <a:chExt cx="2745442" cy="2519997"/>
          </a:xfrm>
        </p:grpSpPr>
        <p:grpSp>
          <p:nvGrpSpPr>
            <p:cNvPr id="10" name="Grouper 9"/>
            <p:cNvGrpSpPr/>
            <p:nvPr/>
          </p:nvGrpSpPr>
          <p:grpSpPr>
            <a:xfrm>
              <a:off x="3300879" y="4120796"/>
              <a:ext cx="2745442" cy="2519997"/>
              <a:chOff x="6221505" y="4241799"/>
              <a:chExt cx="2745442" cy="2519997"/>
            </a:xfrm>
          </p:grpSpPr>
          <p:sp>
            <p:nvSpPr>
              <p:cNvPr id="9" name="Rectangle 8"/>
              <p:cNvSpPr>
                <a:spLocks noChangeAspect="1"/>
              </p:cNvSpPr>
              <p:nvPr/>
            </p:nvSpPr>
            <p:spPr>
              <a:xfrm>
                <a:off x="6221505" y="4241799"/>
                <a:ext cx="2745442" cy="2519997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3" name="Image 2"/>
              <p:cNvPicPr>
                <a:picLocks noChangeAspect="1"/>
              </p:cNvPicPr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6335806" y="4305300"/>
                <a:ext cx="2465045" cy="2447998"/>
              </a:xfrm>
              <a:prstGeom prst="rect">
                <a:avLst/>
              </a:prstGeom>
            </p:spPr>
          </p:pic>
        </p:grpSp>
        <p:sp>
          <p:nvSpPr>
            <p:cNvPr id="14" name="ZoneTexte 13"/>
            <p:cNvSpPr txBox="1"/>
            <p:nvPr/>
          </p:nvSpPr>
          <p:spPr>
            <a:xfrm>
              <a:off x="3759200" y="4267200"/>
              <a:ext cx="15438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err="1" smtClean="0">
                  <a:latin typeface="Comic Sans MS"/>
                  <a:cs typeface="Comic Sans MS"/>
                </a:rPr>
                <a:t>Synthetic</a:t>
              </a:r>
              <a:r>
                <a:rPr lang="fr-FR" sz="1200" dirty="0" smtClean="0">
                  <a:latin typeface="Comic Sans MS"/>
                  <a:cs typeface="Comic Sans MS"/>
                </a:rPr>
                <a:t> graphite</a:t>
              </a:r>
              <a:endParaRPr lang="fr-FR" sz="1200" dirty="0">
                <a:latin typeface="Comic Sans MS"/>
                <a:cs typeface="Comic Sans MS"/>
              </a:endParaRPr>
            </a:p>
          </p:txBody>
        </p:sp>
      </p:grpSp>
      <p:grpSp>
        <p:nvGrpSpPr>
          <p:cNvPr id="2" name="Grouper 1"/>
          <p:cNvGrpSpPr/>
          <p:nvPr/>
        </p:nvGrpSpPr>
        <p:grpSpPr>
          <a:xfrm>
            <a:off x="55877" y="3890402"/>
            <a:ext cx="6205891" cy="2944998"/>
            <a:chOff x="55877" y="3890402"/>
            <a:chExt cx="6205891" cy="2944998"/>
          </a:xfrm>
        </p:grpSpPr>
        <p:sp>
          <p:nvSpPr>
            <p:cNvPr id="39" name="Rectangle 6"/>
            <p:cNvSpPr>
              <a:spLocks noChangeArrowheads="1"/>
            </p:cNvSpPr>
            <p:nvPr/>
          </p:nvSpPr>
          <p:spPr bwMode="auto">
            <a:xfrm>
              <a:off x="849405" y="3890402"/>
              <a:ext cx="5092701" cy="1049898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just"/>
              <a:r>
                <a:rPr lang="fr-FR" sz="2000" i="1" dirty="0" smtClean="0">
                  <a:solidFill>
                    <a:schemeClr val="tx2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</a:rPr>
                <a:t> </a:t>
              </a:r>
              <a:r>
                <a:rPr lang="fr-FR" sz="2000" i="1" dirty="0" err="1" smtClean="0">
                  <a:solidFill>
                    <a:schemeClr val="tx2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</a:rPr>
                <a:t>Study</a:t>
              </a:r>
              <a:r>
                <a:rPr lang="fr-FR" sz="2000" i="1" dirty="0" smtClean="0">
                  <a:solidFill>
                    <a:schemeClr val="tx2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</a:rPr>
                <a:t> of </a:t>
              </a:r>
              <a:r>
                <a:rPr lang="fr-FR" sz="2000" i="1" dirty="0" err="1">
                  <a:solidFill>
                    <a:schemeClr val="tx2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</a:rPr>
                <a:t>f</a:t>
              </a:r>
              <a:r>
                <a:rPr lang="fr-FR" sz="2000" i="1" dirty="0" err="1" smtClean="0">
                  <a:solidFill>
                    <a:schemeClr val="tx2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</a:rPr>
                <a:t>luorinated</a:t>
              </a:r>
              <a:r>
                <a:rPr lang="fr-FR" sz="2000" i="1" dirty="0" smtClean="0">
                  <a:solidFill>
                    <a:schemeClr val="tx2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</a:rPr>
                <a:t> </a:t>
              </a:r>
              <a:r>
                <a:rPr lang="fr-FR" sz="2000" i="1" dirty="0" err="1" smtClean="0">
                  <a:solidFill>
                    <a:schemeClr val="tx2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</a:rPr>
                <a:t>nanocarbons</a:t>
              </a:r>
              <a:endParaRPr lang="fr-FR" sz="2000" b="0" dirty="0">
                <a:solidFill>
                  <a:schemeClr val="tx2">
                    <a:lumMod val="75000"/>
                    <a:lumOff val="25000"/>
                  </a:schemeClr>
                </a:solidFill>
                <a:latin typeface="Comic Sans MS" charset="0"/>
              </a:endParaRPr>
            </a:p>
          </p:txBody>
        </p:sp>
        <p:sp>
          <p:nvSpPr>
            <p:cNvPr id="40" name="AutoShape 17"/>
            <p:cNvSpPr>
              <a:spLocks noChangeArrowheads="1"/>
            </p:cNvSpPr>
            <p:nvPr/>
          </p:nvSpPr>
          <p:spPr bwMode="auto">
            <a:xfrm>
              <a:off x="538526" y="4102100"/>
              <a:ext cx="458524" cy="431800"/>
            </a:xfrm>
            <a:prstGeom prst="curvedRightArrow">
              <a:avLst>
                <a:gd name="adj1" fmla="val 20000"/>
                <a:gd name="adj2" fmla="val 40000"/>
                <a:gd name="adj3" fmla="val 31151"/>
              </a:avLst>
            </a:prstGeom>
            <a:gradFill rotWithShape="0">
              <a:gsLst>
                <a:gs pos="28000">
                  <a:schemeClr val="bg2">
                    <a:lumMod val="25000"/>
                  </a:schemeClr>
                </a:gs>
                <a:gs pos="100000">
                  <a:schemeClr val="accent2">
                    <a:lumMod val="20000"/>
                    <a:lumOff val="80000"/>
                  </a:schemeClr>
                </a:gs>
                <a:gs pos="69000">
                  <a:schemeClr val="accent2">
                    <a:lumMod val="40000"/>
                    <a:lumOff val="60000"/>
                  </a:schemeClr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/>
              <a:endParaRPr lang="fr-FR" b="0">
                <a:solidFill>
                  <a:srgbClr val="FF0000"/>
                </a:solidFill>
              </a:endParaRPr>
            </a:p>
          </p:txBody>
        </p:sp>
        <p:sp>
          <p:nvSpPr>
            <p:cNvPr id="42" name="Text Box 375"/>
            <p:cNvSpPr txBox="1">
              <a:spLocks noChangeArrowheads="1"/>
            </p:cNvSpPr>
            <p:nvPr/>
          </p:nvSpPr>
          <p:spPr bwMode="auto">
            <a:xfrm>
              <a:off x="55877" y="6312180"/>
              <a:ext cx="1665665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FR" sz="1400" b="0" dirty="0" err="1" smtClean="0">
                  <a:solidFill>
                    <a:schemeClr val="bg2">
                      <a:lumMod val="25000"/>
                    </a:schemeClr>
                  </a:solidFill>
                  <a:latin typeface="Comic Sans MS" charset="0"/>
                </a:rPr>
                <a:t>C</a:t>
              </a:r>
              <a:r>
                <a:rPr lang="fr-FR" sz="1400" dirty="0" err="1" smtClean="0">
                  <a:solidFill>
                    <a:schemeClr val="bg2">
                      <a:lumMod val="25000"/>
                    </a:schemeClr>
                  </a:solidFill>
                  <a:latin typeface="Comic Sans MS" charset="0"/>
                </a:rPr>
                <a:t>arbon</a:t>
              </a:r>
              <a:r>
                <a:rPr lang="fr-FR" sz="1400" dirty="0" smtClean="0">
                  <a:solidFill>
                    <a:schemeClr val="bg2">
                      <a:lumMod val="25000"/>
                    </a:schemeClr>
                  </a:solidFill>
                  <a:latin typeface="Comic Sans MS" charset="0"/>
                </a:rPr>
                <a:t> </a:t>
              </a:r>
              <a:r>
                <a:rPr lang="fr-FR" sz="1400" b="0" dirty="0" err="1" smtClean="0">
                  <a:solidFill>
                    <a:schemeClr val="bg2">
                      <a:lumMod val="25000"/>
                    </a:schemeClr>
                  </a:solidFill>
                  <a:latin typeface="Comic Sans MS" charset="0"/>
                </a:rPr>
                <a:t>Nanodiscs</a:t>
              </a:r>
              <a:endParaRPr lang="fr-FR" sz="1400" b="0" dirty="0">
                <a:solidFill>
                  <a:schemeClr val="bg2">
                    <a:lumMod val="25000"/>
                  </a:schemeClr>
                </a:solidFill>
                <a:latin typeface="Comic Sans MS" charset="0"/>
              </a:endParaRPr>
            </a:p>
            <a:p>
              <a:pPr algn="ctr">
                <a:defRPr/>
              </a:pPr>
              <a:r>
                <a:rPr lang="fr-FR" sz="1400" b="0" dirty="0" smtClean="0">
                  <a:solidFill>
                    <a:schemeClr val="bg2">
                      <a:lumMod val="25000"/>
                    </a:schemeClr>
                  </a:solidFill>
                  <a:latin typeface="Comic Sans MS" charset="0"/>
                </a:rPr>
                <a:t>(</a:t>
              </a:r>
              <a:r>
                <a:rPr lang="fr-FR" sz="1400" b="0" dirty="0" err="1" smtClean="0">
                  <a:solidFill>
                    <a:schemeClr val="bg2">
                      <a:lumMod val="25000"/>
                    </a:schemeClr>
                  </a:solidFill>
                  <a:latin typeface="Comic Sans MS" charset="0"/>
                </a:rPr>
                <a:t>CNDs</a:t>
              </a:r>
              <a:r>
                <a:rPr lang="fr-FR" sz="1400" b="0" dirty="0" smtClean="0">
                  <a:solidFill>
                    <a:schemeClr val="bg2">
                      <a:lumMod val="25000"/>
                    </a:schemeClr>
                  </a:solidFill>
                  <a:latin typeface="Comic Sans MS" charset="0"/>
                </a:rPr>
                <a:t>)</a:t>
              </a:r>
              <a:endParaRPr lang="fr-FR" sz="1400" b="0" dirty="0">
                <a:solidFill>
                  <a:schemeClr val="bg2">
                    <a:lumMod val="25000"/>
                  </a:schemeClr>
                </a:solidFill>
                <a:latin typeface="Comic Sans MS" charset="0"/>
              </a:endParaRPr>
            </a:p>
          </p:txBody>
        </p:sp>
        <p:sp>
          <p:nvSpPr>
            <p:cNvPr id="43" name="Text Box 381"/>
            <p:cNvSpPr txBox="1">
              <a:spLocks noChangeArrowheads="1"/>
            </p:cNvSpPr>
            <p:nvPr/>
          </p:nvSpPr>
          <p:spPr bwMode="auto">
            <a:xfrm>
              <a:off x="203762" y="4924425"/>
              <a:ext cx="1283888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FR" sz="1400" dirty="0">
                  <a:latin typeface="Comic Sans MS" charset="0"/>
                  <a:cs typeface="+mn-cs"/>
                </a:rPr>
                <a:t>2D </a:t>
              </a:r>
              <a:r>
                <a:rPr lang="fr-FR" sz="1400" dirty="0" smtClean="0">
                  <a:latin typeface="Comic Sans MS" charset="0"/>
                  <a:cs typeface="+mn-cs"/>
                </a:rPr>
                <a:t>structure</a:t>
              </a:r>
              <a:endParaRPr lang="fr-FR" sz="1400" dirty="0">
                <a:latin typeface="Times New Roman" charset="0"/>
                <a:cs typeface="+mn-cs"/>
              </a:endParaRPr>
            </a:p>
          </p:txBody>
        </p:sp>
        <p:sp>
          <p:nvSpPr>
            <p:cNvPr id="44" name="Text Box 381"/>
            <p:cNvSpPr txBox="1">
              <a:spLocks noChangeArrowheads="1"/>
            </p:cNvSpPr>
            <p:nvPr/>
          </p:nvSpPr>
          <p:spPr bwMode="auto">
            <a:xfrm>
              <a:off x="1757564" y="4924425"/>
              <a:ext cx="1951363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FR" sz="1400" dirty="0" err="1" smtClean="0">
                  <a:latin typeface="Comic Sans MS" charset="0"/>
                  <a:cs typeface="+mn-cs"/>
                </a:rPr>
                <a:t>Tubular</a:t>
              </a:r>
              <a:r>
                <a:rPr lang="fr-FR" sz="1400" dirty="0" smtClean="0">
                  <a:latin typeface="Comic Sans MS" charset="0"/>
                  <a:cs typeface="+mn-cs"/>
                </a:rPr>
                <a:t> 1D structure</a:t>
              </a:r>
              <a:endParaRPr lang="fr-FR" sz="1400" dirty="0">
                <a:latin typeface="Times New Roman" charset="0"/>
                <a:cs typeface="+mn-cs"/>
              </a:endParaRPr>
            </a:p>
          </p:txBody>
        </p:sp>
        <p:sp>
          <p:nvSpPr>
            <p:cNvPr id="45" name="Text Box 381"/>
            <p:cNvSpPr txBox="1">
              <a:spLocks noChangeArrowheads="1"/>
            </p:cNvSpPr>
            <p:nvPr/>
          </p:nvSpPr>
          <p:spPr bwMode="auto">
            <a:xfrm>
              <a:off x="4017780" y="4924425"/>
              <a:ext cx="2129935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FR" sz="1400" dirty="0" err="1" smtClean="0">
                  <a:latin typeface="Comic Sans MS" charset="0"/>
                  <a:cs typeface="+mn-cs"/>
                </a:rPr>
                <a:t>Spherical</a:t>
              </a:r>
              <a:r>
                <a:rPr lang="fr-FR" sz="1400" dirty="0" smtClean="0">
                  <a:latin typeface="Comic Sans MS" charset="0"/>
                  <a:cs typeface="+mn-cs"/>
                </a:rPr>
                <a:t> 0D structure</a:t>
              </a:r>
              <a:endParaRPr lang="fr-FR" sz="1400" dirty="0">
                <a:latin typeface="Times New Roman" charset="0"/>
                <a:cs typeface="+mn-cs"/>
              </a:endParaRPr>
            </a:p>
          </p:txBody>
        </p:sp>
        <p:sp>
          <p:nvSpPr>
            <p:cNvPr id="47" name="Text Box 375"/>
            <p:cNvSpPr txBox="1">
              <a:spLocks noChangeArrowheads="1"/>
            </p:cNvSpPr>
            <p:nvPr/>
          </p:nvSpPr>
          <p:spPr bwMode="auto">
            <a:xfrm>
              <a:off x="1855074" y="6312180"/>
              <a:ext cx="1762973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FR" sz="1400" b="0" dirty="0" err="1" smtClean="0">
                  <a:solidFill>
                    <a:schemeClr val="bg2">
                      <a:lumMod val="25000"/>
                    </a:schemeClr>
                  </a:solidFill>
                  <a:latin typeface="Comic Sans MS" charset="0"/>
                </a:rPr>
                <a:t>C</a:t>
              </a:r>
              <a:r>
                <a:rPr lang="fr-FR" sz="1400" dirty="0" err="1" smtClean="0">
                  <a:solidFill>
                    <a:schemeClr val="bg2">
                      <a:lumMod val="25000"/>
                    </a:schemeClr>
                  </a:solidFill>
                  <a:latin typeface="Comic Sans MS" charset="0"/>
                </a:rPr>
                <a:t>arbon</a:t>
              </a:r>
              <a:r>
                <a:rPr lang="fr-FR" sz="1400" dirty="0" smtClean="0">
                  <a:solidFill>
                    <a:schemeClr val="bg2">
                      <a:lumMod val="25000"/>
                    </a:schemeClr>
                  </a:solidFill>
                  <a:latin typeface="Comic Sans MS" charset="0"/>
                </a:rPr>
                <a:t> </a:t>
              </a:r>
              <a:r>
                <a:rPr lang="fr-FR" sz="1400" b="0" dirty="0" err="1" smtClean="0">
                  <a:solidFill>
                    <a:schemeClr val="bg2">
                      <a:lumMod val="25000"/>
                    </a:schemeClr>
                  </a:solidFill>
                  <a:latin typeface="Comic Sans MS" charset="0"/>
                </a:rPr>
                <a:t>Nanofibers</a:t>
              </a:r>
              <a:endParaRPr lang="fr-FR" sz="1400" b="0" dirty="0">
                <a:solidFill>
                  <a:schemeClr val="bg2">
                    <a:lumMod val="25000"/>
                  </a:schemeClr>
                </a:solidFill>
                <a:latin typeface="Comic Sans MS" charset="0"/>
              </a:endParaRPr>
            </a:p>
            <a:p>
              <a:pPr algn="ctr">
                <a:defRPr/>
              </a:pPr>
              <a:r>
                <a:rPr lang="fr-FR" sz="1400" b="0" dirty="0" smtClean="0">
                  <a:solidFill>
                    <a:schemeClr val="bg2">
                      <a:lumMod val="25000"/>
                    </a:schemeClr>
                  </a:solidFill>
                  <a:latin typeface="Comic Sans MS" charset="0"/>
                </a:rPr>
                <a:t>(</a:t>
              </a:r>
              <a:r>
                <a:rPr lang="fr-FR" sz="1400" b="0" dirty="0" err="1" smtClean="0">
                  <a:solidFill>
                    <a:schemeClr val="bg2">
                      <a:lumMod val="25000"/>
                    </a:schemeClr>
                  </a:solidFill>
                  <a:latin typeface="Comic Sans MS" charset="0"/>
                </a:rPr>
                <a:t>CNFs</a:t>
              </a:r>
              <a:r>
                <a:rPr lang="fr-FR" sz="1400" b="0" dirty="0" smtClean="0">
                  <a:solidFill>
                    <a:schemeClr val="bg2">
                      <a:lumMod val="25000"/>
                    </a:schemeClr>
                  </a:solidFill>
                  <a:latin typeface="Comic Sans MS" charset="0"/>
                </a:rPr>
                <a:t>)</a:t>
              </a:r>
              <a:endParaRPr lang="fr-FR" sz="1400" b="0" dirty="0">
                <a:solidFill>
                  <a:schemeClr val="bg2">
                    <a:lumMod val="25000"/>
                  </a:schemeClr>
                </a:solidFill>
                <a:latin typeface="Comic Sans MS" charset="0"/>
              </a:endParaRPr>
            </a:p>
          </p:txBody>
        </p:sp>
        <p:sp>
          <p:nvSpPr>
            <p:cNvPr id="48" name="Text Box 375"/>
            <p:cNvSpPr txBox="1">
              <a:spLocks noChangeArrowheads="1"/>
            </p:cNvSpPr>
            <p:nvPr/>
          </p:nvSpPr>
          <p:spPr bwMode="auto">
            <a:xfrm>
              <a:off x="3872259" y="6312180"/>
              <a:ext cx="2389509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FR" sz="1400" b="0" dirty="0" err="1" smtClean="0">
                  <a:solidFill>
                    <a:schemeClr val="bg2">
                      <a:lumMod val="25000"/>
                    </a:schemeClr>
                  </a:solidFill>
                  <a:latin typeface="Comic Sans MS" charset="0"/>
                </a:rPr>
                <a:t>Graphitized</a:t>
              </a:r>
              <a:r>
                <a:rPr lang="fr-FR" sz="1400" b="0" dirty="0" smtClean="0">
                  <a:solidFill>
                    <a:schemeClr val="bg2">
                      <a:lumMod val="25000"/>
                    </a:schemeClr>
                  </a:solidFill>
                  <a:latin typeface="Comic Sans MS" charset="0"/>
                </a:rPr>
                <a:t> </a:t>
              </a:r>
              <a:r>
                <a:rPr lang="fr-FR" sz="1400" b="0" dirty="0" err="1" smtClean="0">
                  <a:solidFill>
                    <a:schemeClr val="bg2">
                      <a:lumMod val="25000"/>
                    </a:schemeClr>
                  </a:solidFill>
                  <a:latin typeface="Comic Sans MS" charset="0"/>
                </a:rPr>
                <a:t>C</a:t>
              </a:r>
              <a:r>
                <a:rPr lang="fr-FR" sz="1400" dirty="0" err="1" smtClean="0">
                  <a:solidFill>
                    <a:schemeClr val="bg2">
                      <a:lumMod val="25000"/>
                    </a:schemeClr>
                  </a:solidFill>
                  <a:latin typeface="Comic Sans MS" charset="0"/>
                </a:rPr>
                <a:t>arbon</a:t>
              </a:r>
              <a:r>
                <a:rPr lang="fr-FR" sz="1400" dirty="0" smtClean="0">
                  <a:solidFill>
                    <a:schemeClr val="bg2">
                      <a:lumMod val="25000"/>
                    </a:schemeClr>
                  </a:solidFill>
                  <a:latin typeface="Comic Sans MS" charset="0"/>
                </a:rPr>
                <a:t> </a:t>
              </a:r>
              <a:r>
                <a:rPr lang="fr-FR" sz="1400" b="0" dirty="0" smtClean="0">
                  <a:solidFill>
                    <a:schemeClr val="bg2">
                      <a:lumMod val="25000"/>
                    </a:schemeClr>
                  </a:solidFill>
                  <a:latin typeface="Comic Sans MS" charset="0"/>
                </a:rPr>
                <a:t>Blacks</a:t>
              </a:r>
              <a:endParaRPr lang="fr-FR" sz="1400" b="0" dirty="0">
                <a:solidFill>
                  <a:schemeClr val="bg2">
                    <a:lumMod val="25000"/>
                  </a:schemeClr>
                </a:solidFill>
                <a:latin typeface="Comic Sans MS" charset="0"/>
              </a:endParaRPr>
            </a:p>
            <a:p>
              <a:pPr algn="ctr">
                <a:defRPr/>
              </a:pPr>
              <a:r>
                <a:rPr lang="fr-FR" sz="1400" b="0" dirty="0" smtClean="0">
                  <a:solidFill>
                    <a:schemeClr val="bg2">
                      <a:lumMod val="25000"/>
                    </a:schemeClr>
                  </a:solidFill>
                  <a:latin typeface="Comic Sans MS" charset="0"/>
                </a:rPr>
                <a:t>(</a:t>
              </a:r>
              <a:r>
                <a:rPr lang="fr-FR" sz="1400" b="0" dirty="0" err="1" smtClean="0">
                  <a:solidFill>
                    <a:schemeClr val="bg2">
                      <a:lumMod val="25000"/>
                    </a:schemeClr>
                  </a:solidFill>
                  <a:latin typeface="Comic Sans MS" charset="0"/>
                </a:rPr>
                <a:t>GCBs</a:t>
              </a:r>
              <a:r>
                <a:rPr lang="fr-FR" sz="1400" b="0" dirty="0" smtClean="0">
                  <a:solidFill>
                    <a:schemeClr val="bg2">
                      <a:lumMod val="25000"/>
                    </a:schemeClr>
                  </a:solidFill>
                  <a:latin typeface="Comic Sans MS" charset="0"/>
                </a:rPr>
                <a:t>)</a:t>
              </a:r>
              <a:endParaRPr lang="fr-FR" sz="1400" b="0" dirty="0">
                <a:solidFill>
                  <a:schemeClr val="bg2">
                    <a:lumMod val="25000"/>
                  </a:schemeClr>
                </a:solidFill>
                <a:latin typeface="Comic Sans MS" charset="0"/>
              </a:endParaRPr>
            </a:p>
          </p:txBody>
        </p:sp>
        <p:pic>
          <p:nvPicPr>
            <p:cNvPr id="49" name="Image 127" descr="CNDs.tif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827" y="5232202"/>
              <a:ext cx="1173233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Image 1" descr="CBGF 0.58.ti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3597" y="5238530"/>
              <a:ext cx="1081362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Image 30" descr="CNFs.tif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1900" y="5232648"/>
              <a:ext cx="1172492" cy="1079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" name="Line 364"/>
            <p:cNvSpPr>
              <a:spLocks noChangeShapeType="1"/>
            </p:cNvSpPr>
            <p:nvPr/>
          </p:nvSpPr>
          <p:spPr bwMode="auto">
            <a:xfrm flipH="1">
              <a:off x="831949" y="4625977"/>
              <a:ext cx="251998" cy="35999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55" name="Line 364"/>
            <p:cNvSpPr>
              <a:spLocks noChangeShapeType="1"/>
            </p:cNvSpPr>
            <p:nvPr/>
          </p:nvSpPr>
          <p:spPr bwMode="auto">
            <a:xfrm>
              <a:off x="4527649" y="4625977"/>
              <a:ext cx="251998" cy="35999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56" name="Line 364"/>
            <p:cNvSpPr>
              <a:spLocks noChangeShapeType="1"/>
            </p:cNvSpPr>
            <p:nvPr/>
          </p:nvSpPr>
          <p:spPr bwMode="auto">
            <a:xfrm flipH="1">
              <a:off x="2609949" y="4622801"/>
              <a:ext cx="0" cy="363174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4159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648920" y="6492875"/>
            <a:ext cx="990600" cy="365125"/>
          </a:xfrm>
        </p:spPr>
        <p:txBody>
          <a:bodyPr/>
          <a:lstStyle/>
          <a:p>
            <a:fld id="{59F2A999-BDEE-7342-9672-F131A73F7479}" type="slidenum">
              <a:rPr lang="fr-FR" smtClean="0"/>
              <a:t>11</a:t>
            </a:fld>
            <a:endParaRPr lang="fr-FR" dirty="0"/>
          </a:p>
        </p:txBody>
      </p:sp>
      <p:sp>
        <p:nvSpPr>
          <p:cNvPr id="5" name="Rectangle 50"/>
          <p:cNvSpPr>
            <a:spLocks noChangeArrowheads="1"/>
          </p:cNvSpPr>
          <p:nvPr/>
        </p:nvSpPr>
        <p:spPr bwMode="auto">
          <a:xfrm>
            <a:off x="762000" y="0"/>
            <a:ext cx="7605805" cy="762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DFDFD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fr-FR" sz="3600" b="0" i="1" dirty="0" err="1" smtClean="0">
                <a:solidFill>
                  <a:srgbClr val="18579B"/>
                </a:solidFill>
                <a:latin typeface="Comic Sans MS" charset="0"/>
              </a:rPr>
              <a:t>Tribologic</a:t>
            </a:r>
            <a:r>
              <a:rPr lang="fr-FR" sz="3600" b="0" i="1" dirty="0" smtClean="0">
                <a:solidFill>
                  <a:srgbClr val="18579B"/>
                </a:solidFill>
                <a:latin typeface="Comic Sans MS" charset="0"/>
              </a:rPr>
              <a:t> </a:t>
            </a:r>
            <a:r>
              <a:rPr lang="fr-FR" sz="3600" b="0" i="1" dirty="0" err="1" smtClean="0">
                <a:solidFill>
                  <a:srgbClr val="18579B"/>
                </a:solidFill>
                <a:latin typeface="Comic Sans MS" charset="0"/>
              </a:rPr>
              <a:t>experimental</a:t>
            </a:r>
            <a:r>
              <a:rPr lang="fr-FR" sz="3600" b="0" i="1" dirty="0" smtClean="0">
                <a:solidFill>
                  <a:srgbClr val="18579B"/>
                </a:solidFill>
                <a:latin typeface="Comic Sans MS" charset="0"/>
              </a:rPr>
              <a:t> </a:t>
            </a:r>
            <a:r>
              <a:rPr lang="fr-FR" sz="3600" b="0" i="1" dirty="0" err="1" smtClean="0">
                <a:solidFill>
                  <a:srgbClr val="18579B"/>
                </a:solidFill>
                <a:latin typeface="Comic Sans MS" charset="0"/>
              </a:rPr>
              <a:t>device</a:t>
            </a:r>
            <a:endParaRPr lang="fr-FR" b="0" dirty="0">
              <a:solidFill>
                <a:srgbClr val="18579B"/>
              </a:solidFill>
            </a:endParaRPr>
          </a:p>
        </p:txBody>
      </p:sp>
      <p:pic>
        <p:nvPicPr>
          <p:cNvPr id="6" name="Picture 2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8" y="155576"/>
            <a:ext cx="735712" cy="431999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155" y="153376"/>
            <a:ext cx="725716" cy="431999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8" y="851414"/>
            <a:ext cx="2690408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" name="Text Box 224"/>
          <p:cNvSpPr txBox="1">
            <a:spLocks noChangeArrowheads="1"/>
          </p:cNvSpPr>
          <p:nvPr/>
        </p:nvSpPr>
        <p:spPr bwMode="auto">
          <a:xfrm>
            <a:off x="2808516" y="892169"/>
            <a:ext cx="165862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defRPr/>
            </a:pPr>
            <a:r>
              <a:rPr lang="fr-FR" sz="1400" dirty="0" err="1" smtClean="0">
                <a:latin typeface="Comic Sans MS" charset="0"/>
                <a:cs typeface="+mn-cs"/>
              </a:rPr>
              <a:t>Motor</a:t>
            </a:r>
            <a:endParaRPr lang="fr-FR" sz="1400" dirty="0">
              <a:latin typeface="Comic Sans MS" charset="0"/>
              <a:cs typeface="+mn-cs"/>
            </a:endParaRPr>
          </a:p>
        </p:txBody>
      </p:sp>
      <p:sp>
        <p:nvSpPr>
          <p:cNvPr id="163" name="Text Box 224"/>
          <p:cNvSpPr txBox="1">
            <a:spLocks noChangeArrowheads="1"/>
          </p:cNvSpPr>
          <p:nvPr/>
        </p:nvSpPr>
        <p:spPr bwMode="auto">
          <a:xfrm>
            <a:off x="2795816" y="1176161"/>
            <a:ext cx="165862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defRPr/>
            </a:pPr>
            <a:r>
              <a:rPr lang="fr-FR" sz="1400" dirty="0" err="1" smtClean="0">
                <a:latin typeface="Comic Sans MS" charset="0"/>
                <a:cs typeface="+mn-cs"/>
              </a:rPr>
              <a:t>Sphere</a:t>
            </a:r>
            <a:r>
              <a:rPr lang="fr-FR" sz="1400" dirty="0" smtClean="0">
                <a:latin typeface="Comic Sans MS" charset="0"/>
                <a:cs typeface="+mn-cs"/>
              </a:rPr>
              <a:t> </a:t>
            </a:r>
            <a:endParaRPr lang="fr-FR" sz="1400" dirty="0">
              <a:latin typeface="Comic Sans MS" charset="0"/>
              <a:cs typeface="+mn-cs"/>
            </a:endParaRPr>
          </a:p>
        </p:txBody>
      </p:sp>
      <p:sp>
        <p:nvSpPr>
          <p:cNvPr id="164" name="Text Box 224"/>
          <p:cNvSpPr txBox="1">
            <a:spLocks noChangeArrowheads="1"/>
          </p:cNvSpPr>
          <p:nvPr/>
        </p:nvSpPr>
        <p:spPr bwMode="auto">
          <a:xfrm>
            <a:off x="2795816" y="1378604"/>
            <a:ext cx="165862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defRPr/>
            </a:pPr>
            <a:r>
              <a:rPr lang="fr-FR" sz="1400" dirty="0" smtClean="0">
                <a:latin typeface="Comic Sans MS" charset="0"/>
                <a:cs typeface="+mn-cs"/>
              </a:rPr>
              <a:t>Plane</a:t>
            </a:r>
            <a:endParaRPr lang="fr-FR" sz="1400" dirty="0">
              <a:latin typeface="Comic Sans MS" charset="0"/>
              <a:cs typeface="+mn-cs"/>
            </a:endParaRPr>
          </a:p>
        </p:txBody>
      </p:sp>
      <p:sp>
        <p:nvSpPr>
          <p:cNvPr id="165" name="Text Box 224"/>
          <p:cNvSpPr txBox="1">
            <a:spLocks noChangeArrowheads="1"/>
          </p:cNvSpPr>
          <p:nvPr/>
        </p:nvSpPr>
        <p:spPr bwMode="auto">
          <a:xfrm>
            <a:off x="2799404" y="1586879"/>
            <a:ext cx="1509484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  <a:defRPr/>
            </a:pPr>
            <a:r>
              <a:rPr lang="fr-FR" sz="1400" i="1" dirty="0" err="1">
                <a:latin typeface="Comic Sans MS" charset="0"/>
              </a:rPr>
              <a:t>x</a:t>
            </a:r>
            <a:r>
              <a:rPr lang="fr-FR" sz="1400" i="1" dirty="0" err="1" smtClean="0">
                <a:latin typeface="Comic Sans MS" charset="0"/>
              </a:rPr>
              <a:t>,y,z</a:t>
            </a:r>
            <a:r>
              <a:rPr lang="fr-FR" sz="1400" dirty="0">
                <a:latin typeface="Comic Sans MS" charset="0"/>
              </a:rPr>
              <a:t> </a:t>
            </a:r>
            <a:r>
              <a:rPr lang="fr-FR" sz="1400" dirty="0" smtClean="0">
                <a:latin typeface="Comic Sans MS" charset="0"/>
              </a:rPr>
              <a:t> </a:t>
            </a:r>
            <a:r>
              <a:rPr lang="fr-FR" sz="1400" dirty="0" err="1" smtClean="0">
                <a:latin typeface="Comic Sans MS" charset="0"/>
                <a:cs typeface="+mn-cs"/>
              </a:rPr>
              <a:t>sample</a:t>
            </a:r>
            <a:endParaRPr lang="fr-FR" sz="1400" dirty="0" smtClean="0">
              <a:latin typeface="Comic Sans MS" charset="0"/>
              <a:cs typeface="+mn-cs"/>
            </a:endParaRPr>
          </a:p>
          <a:p>
            <a:pPr algn="just" eaLnBrk="0" hangingPunct="0">
              <a:spcBef>
                <a:spcPct val="50000"/>
              </a:spcBef>
              <a:defRPr/>
            </a:pPr>
            <a:r>
              <a:rPr lang="fr-FR" sz="1400" dirty="0" err="1" smtClean="0">
                <a:latin typeface="Comic Sans MS" charset="0"/>
                <a:cs typeface="+mn-cs"/>
              </a:rPr>
              <a:t>holder</a:t>
            </a:r>
            <a:endParaRPr lang="fr-FR" sz="1400" dirty="0">
              <a:latin typeface="Comic Sans MS" charset="0"/>
              <a:cs typeface="+mn-cs"/>
            </a:endParaRPr>
          </a:p>
        </p:txBody>
      </p:sp>
      <p:grpSp>
        <p:nvGrpSpPr>
          <p:cNvPr id="2" name="Grouper 1"/>
          <p:cNvGrpSpPr/>
          <p:nvPr/>
        </p:nvGrpSpPr>
        <p:grpSpPr>
          <a:xfrm>
            <a:off x="4221574" y="876814"/>
            <a:ext cx="4274946" cy="2303681"/>
            <a:chOff x="4221574" y="1067314"/>
            <a:chExt cx="4274946" cy="2303681"/>
          </a:xfrm>
        </p:grpSpPr>
        <p:sp>
          <p:nvSpPr>
            <p:cNvPr id="166" name="AutoShape 118"/>
            <p:cNvSpPr>
              <a:spLocks noChangeArrowheads="1"/>
            </p:cNvSpPr>
            <p:nvPr/>
          </p:nvSpPr>
          <p:spPr bwMode="auto">
            <a:xfrm>
              <a:off x="6475824" y="2384939"/>
              <a:ext cx="1676400" cy="114300"/>
            </a:xfrm>
            <a:prstGeom prst="flowChartTerminator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67" name="Rectangle 119"/>
            <p:cNvSpPr>
              <a:spLocks noChangeArrowheads="1"/>
            </p:cNvSpPr>
            <p:nvPr/>
          </p:nvSpPr>
          <p:spPr bwMode="auto">
            <a:xfrm>
              <a:off x="6364699" y="2499239"/>
              <a:ext cx="1931987" cy="228600"/>
            </a:xfrm>
            <a:prstGeom prst="rect">
              <a:avLst/>
            </a:prstGeom>
            <a:solidFill>
              <a:srgbClr val="97979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68" name="Text Box 121"/>
            <p:cNvSpPr txBox="1">
              <a:spLocks noChangeArrowheads="1"/>
            </p:cNvSpPr>
            <p:nvPr/>
          </p:nvSpPr>
          <p:spPr bwMode="auto">
            <a:xfrm>
              <a:off x="4632736" y="1283214"/>
              <a:ext cx="1846263" cy="600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  <a:defRPr/>
              </a:pPr>
              <a:r>
                <a:rPr lang="fr-FR" b="0" dirty="0">
                  <a:latin typeface="Comic Sans MS" charset="0"/>
                  <a:cs typeface="+mn-cs"/>
                </a:rPr>
                <a:t>AISI 52100</a:t>
              </a:r>
            </a:p>
            <a:p>
              <a:pPr algn="just">
                <a:lnSpc>
                  <a:spcPct val="20000"/>
                </a:lnSpc>
                <a:spcBef>
                  <a:spcPct val="50000"/>
                </a:spcBef>
                <a:defRPr/>
              </a:pPr>
              <a:r>
                <a:rPr lang="fr-FR" b="0" dirty="0" err="1">
                  <a:latin typeface="Comic Sans MS" charset="0"/>
                  <a:cs typeface="+mn-cs"/>
                </a:rPr>
                <a:t>steel</a:t>
              </a:r>
              <a:r>
                <a:rPr lang="fr-FR" b="0" dirty="0">
                  <a:latin typeface="Comic Sans MS" charset="0"/>
                  <a:cs typeface="+mn-cs"/>
                </a:rPr>
                <a:t> </a:t>
              </a:r>
              <a:r>
                <a:rPr lang="fr-FR" b="0" dirty="0" err="1">
                  <a:latin typeface="Comic Sans MS" charset="0"/>
                  <a:cs typeface="+mn-cs"/>
                </a:rPr>
                <a:t>ball</a:t>
              </a:r>
              <a:endParaRPr lang="fr-FR" b="0" dirty="0">
                <a:latin typeface="Comic Sans MS" charset="0"/>
                <a:cs typeface="+mn-cs"/>
              </a:endParaRPr>
            </a:p>
          </p:txBody>
        </p:sp>
        <p:sp>
          <p:nvSpPr>
            <p:cNvPr id="169" name="Line 122"/>
            <p:cNvSpPr>
              <a:spLocks noChangeShapeType="1"/>
            </p:cNvSpPr>
            <p:nvPr/>
          </p:nvSpPr>
          <p:spPr bwMode="auto">
            <a:xfrm flipH="1" flipV="1">
              <a:off x="6309136" y="2235714"/>
              <a:ext cx="190500" cy="13493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70" name="Line 123"/>
            <p:cNvSpPr>
              <a:spLocks noChangeShapeType="1"/>
            </p:cNvSpPr>
            <p:nvPr/>
          </p:nvSpPr>
          <p:spPr bwMode="auto">
            <a:xfrm rot="20121967">
              <a:off x="6204361" y="1392752"/>
              <a:ext cx="609600" cy="7620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71" name="Oval 124"/>
            <p:cNvSpPr>
              <a:spLocks noChangeArrowheads="1"/>
            </p:cNvSpPr>
            <p:nvPr/>
          </p:nvSpPr>
          <p:spPr bwMode="auto">
            <a:xfrm>
              <a:off x="7009224" y="1832489"/>
              <a:ext cx="571500" cy="552450"/>
            </a:xfrm>
            <a:prstGeom prst="ellipse">
              <a:avLst/>
            </a:prstGeom>
            <a:solidFill>
              <a:srgbClr val="97979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72" name="Text Box 125"/>
            <p:cNvSpPr txBox="1">
              <a:spLocks noChangeArrowheads="1"/>
            </p:cNvSpPr>
            <p:nvPr/>
          </p:nvSpPr>
          <p:spPr bwMode="auto">
            <a:xfrm>
              <a:off x="6404386" y="1067314"/>
              <a:ext cx="1758527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fr-FR" b="0" dirty="0">
                  <a:solidFill>
                    <a:srgbClr val="184B5B"/>
                  </a:solidFill>
                  <a:latin typeface="Comic Sans MS" charset="0"/>
                  <a:cs typeface="+mn-cs"/>
                </a:rPr>
                <a:t>Normal </a:t>
              </a:r>
              <a:r>
                <a:rPr lang="fr-FR" b="0" dirty="0" err="1">
                  <a:solidFill>
                    <a:srgbClr val="184B5B"/>
                  </a:solidFill>
                  <a:latin typeface="Comic Sans MS" charset="0"/>
                  <a:cs typeface="+mn-cs"/>
                </a:rPr>
                <a:t>load</a:t>
              </a:r>
              <a:r>
                <a:rPr lang="fr-FR" b="0" dirty="0">
                  <a:solidFill>
                    <a:srgbClr val="184B5B"/>
                  </a:solidFill>
                  <a:latin typeface="Comic Sans MS" charset="0"/>
                  <a:cs typeface="+mn-cs"/>
                </a:rPr>
                <a:t> F</a:t>
              </a:r>
              <a:r>
                <a:rPr lang="fr-FR" b="0" baseline="-25000" dirty="0">
                  <a:solidFill>
                    <a:srgbClr val="184B5B"/>
                  </a:solidFill>
                  <a:latin typeface="Comic Sans MS" charset="0"/>
                  <a:cs typeface="+mn-cs"/>
                </a:rPr>
                <a:t>n</a:t>
              </a:r>
              <a:endParaRPr lang="fr-FR" b="0" dirty="0">
                <a:solidFill>
                  <a:srgbClr val="184B5B"/>
                </a:solidFill>
                <a:latin typeface="Comic Sans MS" charset="0"/>
                <a:cs typeface="+mn-cs"/>
              </a:endParaRPr>
            </a:p>
          </p:txBody>
        </p:sp>
        <p:sp>
          <p:nvSpPr>
            <p:cNvPr id="173" name="Text Box 126"/>
            <p:cNvSpPr txBox="1">
              <a:spLocks noChangeArrowheads="1"/>
            </p:cNvSpPr>
            <p:nvPr/>
          </p:nvSpPr>
          <p:spPr bwMode="auto">
            <a:xfrm>
              <a:off x="6220236" y="2724664"/>
              <a:ext cx="227628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FR" b="0" dirty="0" err="1">
                  <a:solidFill>
                    <a:srgbClr val="184B5B"/>
                  </a:solidFill>
                  <a:latin typeface="Comic Sans MS" charset="0"/>
                  <a:cs typeface="+mn-cs"/>
                </a:rPr>
                <a:t>Measurement</a:t>
              </a:r>
              <a:r>
                <a:rPr lang="fr-FR" b="0" dirty="0">
                  <a:solidFill>
                    <a:srgbClr val="184B5B"/>
                  </a:solidFill>
                  <a:latin typeface="Comic Sans MS" charset="0"/>
                  <a:cs typeface="+mn-cs"/>
                </a:rPr>
                <a:t> of</a:t>
              </a:r>
            </a:p>
            <a:p>
              <a:pPr algn="ctr">
                <a:defRPr/>
              </a:pPr>
              <a:r>
                <a:rPr lang="fr-FR" b="0" dirty="0">
                  <a:solidFill>
                    <a:srgbClr val="184B5B"/>
                  </a:solidFill>
                  <a:latin typeface="Comic Sans MS" charset="0"/>
                  <a:cs typeface="+mn-cs"/>
                </a:rPr>
                <a:t>the </a:t>
              </a:r>
              <a:r>
                <a:rPr lang="fr-FR" b="0" dirty="0" err="1">
                  <a:solidFill>
                    <a:srgbClr val="184B5B"/>
                  </a:solidFill>
                  <a:latin typeface="Comic Sans MS" charset="0"/>
                  <a:cs typeface="+mn-cs"/>
                </a:rPr>
                <a:t>lateral</a:t>
              </a:r>
              <a:r>
                <a:rPr lang="fr-FR" b="0" dirty="0">
                  <a:solidFill>
                    <a:srgbClr val="184B5B"/>
                  </a:solidFill>
                  <a:latin typeface="Comic Sans MS" charset="0"/>
                  <a:cs typeface="+mn-cs"/>
                </a:rPr>
                <a:t> force </a:t>
              </a:r>
              <a:r>
                <a:rPr lang="fr-FR" b="0" dirty="0" err="1">
                  <a:solidFill>
                    <a:srgbClr val="184B5B"/>
                  </a:solidFill>
                  <a:latin typeface="Comic Sans MS" charset="0"/>
                  <a:cs typeface="+mn-cs"/>
                </a:rPr>
                <a:t>F</a:t>
              </a:r>
              <a:r>
                <a:rPr lang="fr-FR" b="0" baseline="-25000" dirty="0" err="1">
                  <a:solidFill>
                    <a:srgbClr val="184B5B"/>
                  </a:solidFill>
                  <a:latin typeface="Comic Sans MS" charset="0"/>
                  <a:cs typeface="+mn-cs"/>
                </a:rPr>
                <a:t>t</a:t>
              </a:r>
              <a:endParaRPr lang="fr-FR" b="0" dirty="0">
                <a:solidFill>
                  <a:srgbClr val="184B5B"/>
                </a:solidFill>
                <a:latin typeface="Comic Sans MS" charset="0"/>
                <a:cs typeface="+mn-cs"/>
              </a:endParaRPr>
            </a:p>
          </p:txBody>
        </p:sp>
        <p:sp>
          <p:nvSpPr>
            <p:cNvPr id="174" name="Line 127"/>
            <p:cNvSpPr>
              <a:spLocks noChangeShapeType="1"/>
            </p:cNvSpPr>
            <p:nvPr/>
          </p:nvSpPr>
          <p:spPr bwMode="auto">
            <a:xfrm>
              <a:off x="7285449" y="1448314"/>
              <a:ext cx="0" cy="304800"/>
            </a:xfrm>
            <a:prstGeom prst="line">
              <a:avLst/>
            </a:prstGeom>
            <a:noFill/>
            <a:ln w="19050">
              <a:solidFill>
                <a:schemeClr val="bg2">
                  <a:lumMod val="2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75" name="Line 128"/>
            <p:cNvSpPr>
              <a:spLocks noChangeShapeType="1"/>
            </p:cNvSpPr>
            <p:nvPr/>
          </p:nvSpPr>
          <p:spPr bwMode="auto">
            <a:xfrm>
              <a:off x="7634699" y="2096014"/>
              <a:ext cx="363537" cy="0"/>
            </a:xfrm>
            <a:prstGeom prst="line">
              <a:avLst/>
            </a:prstGeom>
            <a:noFill/>
            <a:ln w="19050">
              <a:solidFill>
                <a:schemeClr val="bg2">
                  <a:lumMod val="25000"/>
                </a:schemeClr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76" name="Rectangle 129"/>
            <p:cNvSpPr>
              <a:spLocks noChangeArrowheads="1"/>
            </p:cNvSpPr>
            <p:nvPr/>
          </p:nvSpPr>
          <p:spPr bwMode="auto">
            <a:xfrm>
              <a:off x="7942674" y="1848364"/>
              <a:ext cx="397277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b="0" dirty="0" err="1">
                  <a:solidFill>
                    <a:srgbClr val="184B5B"/>
                  </a:solidFill>
                  <a:latin typeface="Comic Sans MS" charset="0"/>
                  <a:cs typeface="+mn-cs"/>
                </a:rPr>
                <a:t>F</a:t>
              </a:r>
              <a:r>
                <a:rPr lang="fr-FR" b="0" baseline="-25000" dirty="0" err="1">
                  <a:solidFill>
                    <a:srgbClr val="184B5B"/>
                  </a:solidFill>
                  <a:latin typeface="Comic Sans MS" charset="0"/>
                  <a:cs typeface="+mn-cs"/>
                </a:rPr>
                <a:t>t</a:t>
              </a:r>
              <a:endParaRPr lang="fr-FR" b="0" dirty="0">
                <a:solidFill>
                  <a:srgbClr val="184B5B"/>
                </a:solidFill>
                <a:latin typeface="Comic Sans MS" charset="0"/>
                <a:cs typeface="+mn-cs"/>
              </a:endParaRPr>
            </a:p>
          </p:txBody>
        </p:sp>
        <p:sp>
          <p:nvSpPr>
            <p:cNvPr id="177" name="Line 130"/>
            <p:cNvSpPr>
              <a:spLocks noChangeShapeType="1"/>
            </p:cNvSpPr>
            <p:nvPr/>
          </p:nvSpPr>
          <p:spPr bwMode="auto">
            <a:xfrm rot="18731065">
              <a:off x="5727707" y="2596470"/>
              <a:ext cx="495075" cy="37762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178" name="Text Box 132"/>
            <p:cNvSpPr txBox="1">
              <a:spLocks noChangeArrowheads="1"/>
            </p:cNvSpPr>
            <p:nvPr/>
          </p:nvSpPr>
          <p:spPr bwMode="auto">
            <a:xfrm>
              <a:off x="4221574" y="2667514"/>
              <a:ext cx="1846262" cy="600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  <a:defRPr/>
              </a:pPr>
              <a:r>
                <a:rPr lang="fr-FR" b="0" dirty="0">
                  <a:latin typeface="Comic Sans MS" charset="0"/>
                  <a:cs typeface="+mn-cs"/>
                </a:rPr>
                <a:t>AISI 52100</a:t>
              </a:r>
            </a:p>
            <a:p>
              <a:pPr algn="just">
                <a:lnSpc>
                  <a:spcPct val="20000"/>
                </a:lnSpc>
                <a:spcBef>
                  <a:spcPct val="50000"/>
                </a:spcBef>
                <a:defRPr/>
              </a:pPr>
              <a:r>
                <a:rPr lang="fr-FR" b="0" dirty="0" err="1">
                  <a:latin typeface="Comic Sans MS" charset="0"/>
                  <a:cs typeface="+mn-cs"/>
                </a:rPr>
                <a:t>steel</a:t>
              </a:r>
              <a:r>
                <a:rPr lang="fr-FR" b="0" dirty="0">
                  <a:latin typeface="Comic Sans MS" charset="0"/>
                  <a:cs typeface="+mn-cs"/>
                </a:rPr>
                <a:t> plane</a:t>
              </a:r>
            </a:p>
          </p:txBody>
        </p:sp>
        <p:sp>
          <p:nvSpPr>
            <p:cNvPr id="180" name="Text Box 132"/>
            <p:cNvSpPr txBox="1">
              <a:spLocks noChangeArrowheads="1"/>
            </p:cNvSpPr>
            <p:nvPr/>
          </p:nvSpPr>
          <p:spPr bwMode="auto">
            <a:xfrm>
              <a:off x="4462874" y="1947042"/>
              <a:ext cx="1846262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  <a:defRPr/>
              </a:pPr>
              <a:r>
                <a:rPr lang="fr-FR" b="0" dirty="0" err="1" smtClean="0">
                  <a:latin typeface="Comic Sans MS" charset="0"/>
                  <a:cs typeface="+mn-cs"/>
                </a:rPr>
                <a:t>Fluorinated</a:t>
              </a:r>
              <a:r>
                <a:rPr lang="fr-FR" b="0" dirty="0" smtClean="0">
                  <a:latin typeface="Comic Sans MS" charset="0"/>
                  <a:cs typeface="+mn-cs"/>
                </a:rPr>
                <a:t> </a:t>
              </a:r>
              <a:r>
                <a:rPr lang="fr-FR" b="0" dirty="0" err="1" smtClean="0">
                  <a:latin typeface="Comic Sans MS" charset="0"/>
                  <a:cs typeface="+mn-cs"/>
                </a:rPr>
                <a:t>carbon</a:t>
              </a:r>
              <a:r>
                <a:rPr lang="fr-FR" b="0" dirty="0" smtClean="0">
                  <a:latin typeface="Comic Sans MS" charset="0"/>
                  <a:cs typeface="+mn-cs"/>
                </a:rPr>
                <a:t> film</a:t>
              </a:r>
              <a:endParaRPr lang="fr-FR" b="0" dirty="0">
                <a:latin typeface="Comic Sans MS" charset="0"/>
                <a:cs typeface="+mn-cs"/>
              </a:endParaRPr>
            </a:p>
          </p:txBody>
        </p:sp>
      </p:grpSp>
      <p:sp>
        <p:nvSpPr>
          <p:cNvPr id="181" name="Text Box 137"/>
          <p:cNvSpPr txBox="1">
            <a:spLocks noChangeArrowheads="1"/>
          </p:cNvSpPr>
          <p:nvPr/>
        </p:nvSpPr>
        <p:spPr bwMode="auto">
          <a:xfrm>
            <a:off x="270287" y="2724664"/>
            <a:ext cx="3108543" cy="1051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fr-FR" sz="1400" b="0" dirty="0">
                <a:solidFill>
                  <a:srgbClr val="000000"/>
                </a:solidFill>
                <a:latin typeface="Comic Sans MS" charset="0"/>
                <a:cs typeface="+mn-cs"/>
              </a:rPr>
              <a:t> Normal </a:t>
            </a:r>
            <a:r>
              <a:rPr lang="fr-FR" sz="1400" b="0" dirty="0" err="1">
                <a:solidFill>
                  <a:srgbClr val="000000"/>
                </a:solidFill>
                <a:latin typeface="Comic Sans MS" charset="0"/>
                <a:cs typeface="+mn-cs"/>
              </a:rPr>
              <a:t>load</a:t>
            </a:r>
            <a:r>
              <a:rPr lang="fr-FR" sz="1400" b="0" dirty="0">
                <a:solidFill>
                  <a:srgbClr val="000000"/>
                </a:solidFill>
                <a:latin typeface="Comic Sans MS" charset="0"/>
                <a:cs typeface="+mn-cs"/>
              </a:rPr>
              <a:t>: 10 N</a:t>
            </a:r>
          </a:p>
          <a:p>
            <a:pPr>
              <a:lnSpc>
                <a:spcPct val="60000"/>
              </a:lnSpc>
              <a:spcBef>
                <a:spcPct val="50000"/>
              </a:spcBef>
              <a:buFontTx/>
              <a:buChar char="-"/>
              <a:defRPr/>
            </a:pPr>
            <a:r>
              <a:rPr lang="fr-FR" sz="1400" b="0" dirty="0">
                <a:solidFill>
                  <a:srgbClr val="000000"/>
                </a:solidFill>
                <a:latin typeface="Comic Sans MS" charset="0"/>
                <a:cs typeface="+mn-cs"/>
              </a:rPr>
              <a:t> Contact area </a:t>
            </a:r>
            <a:r>
              <a:rPr lang="fr-FR" sz="1400" b="0" dirty="0" err="1">
                <a:solidFill>
                  <a:srgbClr val="000000"/>
                </a:solidFill>
                <a:latin typeface="Comic Sans MS" charset="0"/>
                <a:cs typeface="+mn-cs"/>
              </a:rPr>
              <a:t>diameter</a:t>
            </a:r>
            <a:r>
              <a:rPr lang="fr-FR" sz="1400" b="0" dirty="0">
                <a:solidFill>
                  <a:srgbClr val="000000"/>
                </a:solidFill>
                <a:latin typeface="Comic Sans MS" charset="0"/>
                <a:cs typeface="+mn-cs"/>
              </a:rPr>
              <a:t>: 140 </a:t>
            </a:r>
            <a:r>
              <a:rPr lang="fr-FR" sz="1400" b="0" dirty="0">
                <a:solidFill>
                  <a:srgbClr val="000000"/>
                </a:solidFill>
                <a:latin typeface="Symbol" charset="0"/>
                <a:cs typeface="+mn-cs"/>
              </a:rPr>
              <a:t>m</a:t>
            </a:r>
            <a:r>
              <a:rPr lang="fr-FR" sz="1400" b="0" dirty="0">
                <a:solidFill>
                  <a:srgbClr val="000000"/>
                </a:solidFill>
                <a:latin typeface="Comic Sans MS" charset="0"/>
                <a:cs typeface="+mn-cs"/>
              </a:rPr>
              <a:t>m</a:t>
            </a:r>
          </a:p>
          <a:p>
            <a:pPr>
              <a:lnSpc>
                <a:spcPct val="60000"/>
              </a:lnSpc>
              <a:spcBef>
                <a:spcPct val="50000"/>
              </a:spcBef>
              <a:buFontTx/>
              <a:buChar char="-"/>
              <a:defRPr/>
            </a:pPr>
            <a:r>
              <a:rPr lang="fr-FR" sz="1400" b="0" dirty="0">
                <a:solidFill>
                  <a:srgbClr val="000000"/>
                </a:solidFill>
                <a:latin typeface="Comic Sans MS" charset="0"/>
                <a:cs typeface="+mn-cs"/>
              </a:rPr>
              <a:t> Maximum contact Pressure: 1 </a:t>
            </a:r>
            <a:r>
              <a:rPr lang="fr-FR" sz="1400" b="0" dirty="0" err="1">
                <a:solidFill>
                  <a:srgbClr val="000000"/>
                </a:solidFill>
                <a:latin typeface="Comic Sans MS" charset="0"/>
                <a:cs typeface="+mn-cs"/>
              </a:rPr>
              <a:t>GPa</a:t>
            </a:r>
            <a:endParaRPr lang="fr-FR" sz="1400" b="0" dirty="0">
              <a:solidFill>
                <a:srgbClr val="000000"/>
              </a:solidFill>
              <a:latin typeface="Comic Sans MS" charset="0"/>
              <a:cs typeface="+mn-cs"/>
            </a:endParaRPr>
          </a:p>
          <a:p>
            <a:pPr>
              <a:lnSpc>
                <a:spcPct val="70000"/>
              </a:lnSpc>
              <a:spcBef>
                <a:spcPct val="50000"/>
              </a:spcBef>
              <a:defRPr/>
            </a:pPr>
            <a:r>
              <a:rPr lang="fr-FR" sz="1400" b="0" dirty="0">
                <a:solidFill>
                  <a:srgbClr val="000000"/>
                </a:solidFill>
                <a:latin typeface="Comic Sans MS" charset="0"/>
                <a:cs typeface="+mn-cs"/>
              </a:rPr>
              <a:t>- </a:t>
            </a:r>
            <a:r>
              <a:rPr lang="fr-FR" sz="1400" b="0" dirty="0" err="1">
                <a:solidFill>
                  <a:srgbClr val="000000"/>
                </a:solidFill>
                <a:latin typeface="Comic Sans MS" charset="0"/>
                <a:cs typeface="+mn-cs"/>
              </a:rPr>
              <a:t>Sliding</a:t>
            </a:r>
            <a:r>
              <a:rPr lang="fr-FR" sz="1400" b="0" dirty="0">
                <a:solidFill>
                  <a:srgbClr val="000000"/>
                </a:solidFill>
                <a:latin typeface="Comic Sans MS" charset="0"/>
                <a:cs typeface="+mn-cs"/>
              </a:rPr>
              <a:t> speed: 6 mm/s</a:t>
            </a:r>
          </a:p>
        </p:txBody>
      </p:sp>
      <p:sp>
        <p:nvSpPr>
          <p:cNvPr id="182" name="AutoShape 17"/>
          <p:cNvSpPr>
            <a:spLocks noChangeArrowheads="1"/>
          </p:cNvSpPr>
          <p:nvPr/>
        </p:nvSpPr>
        <p:spPr bwMode="auto">
          <a:xfrm>
            <a:off x="2060988" y="3715577"/>
            <a:ext cx="688975" cy="533400"/>
          </a:xfrm>
          <a:prstGeom prst="curvedRightArrow">
            <a:avLst>
              <a:gd name="adj1" fmla="val 20000"/>
              <a:gd name="adj2" fmla="val 40000"/>
              <a:gd name="adj3" fmla="val 43056"/>
            </a:avLst>
          </a:prstGeom>
          <a:gradFill rotWithShape="0">
            <a:gsLst>
              <a:gs pos="28000">
                <a:schemeClr val="bg2">
                  <a:lumMod val="25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  <a:gs pos="69000">
                <a:schemeClr val="accent2">
                  <a:lumMod val="40000"/>
                  <a:lumOff val="60000"/>
                </a:schemeClr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fr-FR" b="0">
              <a:solidFill>
                <a:srgbClr val="FF0000"/>
              </a:solidFill>
            </a:endParaRPr>
          </a:p>
        </p:txBody>
      </p:sp>
      <p:sp>
        <p:nvSpPr>
          <p:cNvPr id="183" name="Rectangle 6"/>
          <p:cNvSpPr>
            <a:spLocks noChangeArrowheads="1"/>
          </p:cNvSpPr>
          <p:nvPr/>
        </p:nvSpPr>
        <p:spPr bwMode="auto">
          <a:xfrm>
            <a:off x="2735411" y="3756322"/>
            <a:ext cx="3655078" cy="74552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just"/>
            <a:r>
              <a:rPr lang="fr-FR" i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Friction coefficient </a:t>
            </a:r>
            <a:r>
              <a:rPr lang="fr-FR" i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charset="2"/>
                <a:cs typeface="Symbol" charset="2"/>
              </a:rPr>
              <a:t>m</a:t>
            </a:r>
            <a:r>
              <a:rPr lang="fr-FR" i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= </a:t>
            </a:r>
            <a:r>
              <a:rPr lang="fr-FR" i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F</a:t>
            </a:r>
            <a:r>
              <a:rPr lang="fr-FR" i="1" baseline="-25000" dirty="0" err="1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t</a:t>
            </a:r>
            <a:r>
              <a:rPr lang="fr-FR" i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/ F</a:t>
            </a:r>
            <a:r>
              <a:rPr lang="fr-FR" i="1" baseline="-25000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n</a:t>
            </a:r>
            <a:endParaRPr lang="fr-FR" b="0" baseline="-25000" dirty="0">
              <a:solidFill>
                <a:schemeClr val="tx2">
                  <a:lumMod val="75000"/>
                  <a:lumOff val="25000"/>
                </a:schemeClr>
              </a:solidFill>
              <a:latin typeface="Comic Sans MS" charset="0"/>
            </a:endParaRPr>
          </a:p>
        </p:txBody>
      </p:sp>
      <p:grpSp>
        <p:nvGrpSpPr>
          <p:cNvPr id="192" name="Grouper 191"/>
          <p:cNvGrpSpPr/>
          <p:nvPr/>
        </p:nvGrpSpPr>
        <p:grpSpPr>
          <a:xfrm>
            <a:off x="723900" y="4363812"/>
            <a:ext cx="2956036" cy="2219645"/>
            <a:chOff x="293099" y="4601255"/>
            <a:chExt cx="2956036" cy="2219645"/>
          </a:xfrm>
        </p:grpSpPr>
        <p:sp>
          <p:nvSpPr>
            <p:cNvPr id="190" name="Rectangle 189"/>
            <p:cNvSpPr>
              <a:spLocks noChangeAspect="1"/>
            </p:cNvSpPr>
            <p:nvPr/>
          </p:nvSpPr>
          <p:spPr>
            <a:xfrm>
              <a:off x="293099" y="4660900"/>
              <a:ext cx="2956036" cy="2160000"/>
            </a:xfrm>
            <a:prstGeom prst="rect">
              <a:avLst/>
            </a:prstGeom>
            <a:solidFill>
              <a:srgbClr val="FFFFFF"/>
            </a:solidFill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88" name="Grouper 187"/>
            <p:cNvGrpSpPr/>
            <p:nvPr/>
          </p:nvGrpSpPr>
          <p:grpSpPr>
            <a:xfrm>
              <a:off x="296921" y="4601255"/>
              <a:ext cx="2832915" cy="2180479"/>
              <a:chOff x="296921" y="4601255"/>
              <a:chExt cx="2832915" cy="2180479"/>
            </a:xfrm>
          </p:grpSpPr>
          <p:pic>
            <p:nvPicPr>
              <p:cNvPr id="159" name="Image 8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6921" y="4601255"/>
                <a:ext cx="2832915" cy="21600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Rectangle 7"/>
              <p:cNvSpPr/>
              <p:nvPr/>
            </p:nvSpPr>
            <p:spPr>
              <a:xfrm>
                <a:off x="1241230" y="4711700"/>
                <a:ext cx="1400370" cy="1651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347722" y="5105400"/>
                <a:ext cx="144000" cy="1270000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" name="ZoneTexte 9"/>
              <p:cNvSpPr txBox="1"/>
              <p:nvPr/>
            </p:nvSpPr>
            <p:spPr>
              <a:xfrm rot="16200000">
                <a:off x="-188985" y="5492353"/>
                <a:ext cx="122341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00" dirty="0" smtClean="0">
                    <a:latin typeface="Arial"/>
                    <a:cs typeface="Arial"/>
                  </a:rPr>
                  <a:t>Friction coefficient</a:t>
                </a:r>
                <a:endParaRPr lang="fr-FR" sz="1000" dirty="0">
                  <a:latin typeface="Arial"/>
                  <a:cs typeface="Arial"/>
                </a:endParaRPr>
              </a:p>
            </p:txBody>
          </p:sp>
          <p:sp>
            <p:nvSpPr>
              <p:cNvPr id="186" name="Rectangle 185"/>
              <p:cNvSpPr/>
              <p:nvPr/>
            </p:nvSpPr>
            <p:spPr>
              <a:xfrm>
                <a:off x="1434692" y="6579907"/>
                <a:ext cx="875532" cy="151093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7" name="ZoneTexte 186"/>
              <p:cNvSpPr txBox="1"/>
              <p:nvPr/>
            </p:nvSpPr>
            <p:spPr>
              <a:xfrm>
                <a:off x="1213915" y="6535513"/>
                <a:ext cx="103989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00" dirty="0" smtClean="0">
                    <a:latin typeface="Arial"/>
                    <a:cs typeface="Arial"/>
                  </a:rPr>
                  <a:t>Cycles </a:t>
                </a:r>
                <a:r>
                  <a:rPr lang="fr-FR" sz="1000" dirty="0" err="1" smtClean="0">
                    <a:latin typeface="Arial"/>
                    <a:cs typeface="Arial"/>
                  </a:rPr>
                  <a:t>number</a:t>
                </a:r>
                <a:endParaRPr lang="fr-FR" sz="1000" dirty="0">
                  <a:latin typeface="Arial"/>
                  <a:cs typeface="Arial"/>
                </a:endParaRPr>
              </a:p>
            </p:txBody>
          </p:sp>
        </p:grpSp>
      </p:grpSp>
      <p:sp>
        <p:nvSpPr>
          <p:cNvPr id="154" name="Ellipse 20"/>
          <p:cNvSpPr>
            <a:spLocks noChangeAspect="1" noChangeArrowheads="1"/>
          </p:cNvSpPr>
          <p:nvPr/>
        </p:nvSpPr>
        <p:spPr bwMode="auto">
          <a:xfrm>
            <a:off x="2960001" y="4867957"/>
            <a:ext cx="122674" cy="971998"/>
          </a:xfrm>
          <a:prstGeom prst="ellipse">
            <a:avLst/>
          </a:prstGeom>
          <a:noFill/>
          <a:ln w="28575">
            <a:solidFill>
              <a:schemeClr val="bg2">
                <a:lumMod val="2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 sz="1100">
              <a:solidFill>
                <a:srgbClr val="000000"/>
              </a:solidFill>
            </a:endParaRPr>
          </a:p>
        </p:txBody>
      </p:sp>
      <p:grpSp>
        <p:nvGrpSpPr>
          <p:cNvPr id="205" name="Grouper 204"/>
          <p:cNvGrpSpPr/>
          <p:nvPr/>
        </p:nvGrpSpPr>
        <p:grpSpPr>
          <a:xfrm>
            <a:off x="4896308" y="4364188"/>
            <a:ext cx="4011000" cy="2235169"/>
            <a:chOff x="4896308" y="4529288"/>
            <a:chExt cx="4011000" cy="2235169"/>
          </a:xfrm>
        </p:grpSpPr>
        <p:sp>
          <p:nvSpPr>
            <p:cNvPr id="191" name="Rectangle 190"/>
            <p:cNvSpPr>
              <a:spLocks/>
            </p:cNvSpPr>
            <p:nvPr/>
          </p:nvSpPr>
          <p:spPr>
            <a:xfrm>
              <a:off x="4987771" y="4532457"/>
              <a:ext cx="3491998" cy="2232000"/>
            </a:xfrm>
            <a:prstGeom prst="rect">
              <a:avLst/>
            </a:prstGeom>
            <a:solidFill>
              <a:srgbClr val="FFFFFF"/>
            </a:solidFill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89" name="Grouper 188"/>
            <p:cNvGrpSpPr/>
            <p:nvPr/>
          </p:nvGrpSpPr>
          <p:grpSpPr>
            <a:xfrm>
              <a:off x="4896308" y="4532457"/>
              <a:ext cx="3643658" cy="2160000"/>
              <a:chOff x="4319718" y="4601254"/>
              <a:chExt cx="3643658" cy="2160000"/>
            </a:xfrm>
          </p:grpSpPr>
          <p:pic>
            <p:nvPicPr>
              <p:cNvPr id="157" name="Image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19718" y="4601254"/>
                <a:ext cx="3643658" cy="216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Rectangle 8"/>
              <p:cNvSpPr/>
              <p:nvPr/>
            </p:nvSpPr>
            <p:spPr>
              <a:xfrm>
                <a:off x="5194300" y="4711700"/>
                <a:ext cx="1750729" cy="266700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4632736" y="5003757"/>
                <a:ext cx="117064" cy="1485943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4" name="ZoneTexte 183"/>
              <p:cNvSpPr txBox="1"/>
              <p:nvPr/>
            </p:nvSpPr>
            <p:spPr>
              <a:xfrm rot="16200000">
                <a:off x="4062206" y="5543153"/>
                <a:ext cx="122341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00" dirty="0" smtClean="0">
                    <a:latin typeface="Arial"/>
                    <a:cs typeface="Arial"/>
                  </a:rPr>
                  <a:t>Friction coefficient</a:t>
                </a:r>
                <a:endParaRPr lang="fr-FR" sz="1000" dirty="0">
                  <a:latin typeface="Arial"/>
                  <a:cs typeface="Arial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5600292" y="6489700"/>
                <a:ext cx="875532" cy="151093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5" name="ZoneTexte 184"/>
              <p:cNvSpPr txBox="1"/>
              <p:nvPr/>
            </p:nvSpPr>
            <p:spPr>
              <a:xfrm>
                <a:off x="5600292" y="6484779"/>
                <a:ext cx="103989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00" dirty="0" smtClean="0">
                    <a:latin typeface="Arial"/>
                    <a:cs typeface="Arial"/>
                  </a:rPr>
                  <a:t>Cycles </a:t>
                </a:r>
                <a:r>
                  <a:rPr lang="fr-FR" sz="1000" dirty="0" err="1" smtClean="0">
                    <a:latin typeface="Arial"/>
                    <a:cs typeface="Arial"/>
                  </a:rPr>
                  <a:t>number</a:t>
                </a:r>
                <a:endParaRPr lang="fr-FR" sz="1000" dirty="0">
                  <a:latin typeface="Arial"/>
                  <a:cs typeface="Arial"/>
                </a:endParaRPr>
              </a:p>
            </p:txBody>
          </p:sp>
        </p:grpSp>
        <p:sp>
          <p:nvSpPr>
            <p:cNvPr id="156" name="Text Box 224"/>
            <p:cNvSpPr txBox="1">
              <a:spLocks noChangeArrowheads="1"/>
            </p:cNvSpPr>
            <p:nvPr/>
          </p:nvSpPr>
          <p:spPr bwMode="auto">
            <a:xfrm>
              <a:off x="7300659" y="5359234"/>
              <a:ext cx="1606649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just" eaLnBrk="0" hangingPunct="0">
                <a:spcBef>
                  <a:spcPct val="50000"/>
                </a:spcBef>
                <a:defRPr/>
              </a:pPr>
              <a:r>
                <a:rPr lang="fr-FR" sz="1600" dirty="0">
                  <a:solidFill>
                    <a:srgbClr val="184B5B"/>
                  </a:solidFill>
                  <a:latin typeface="Symbol" charset="2"/>
                  <a:cs typeface="Symbol" charset="2"/>
                </a:rPr>
                <a:t>m</a:t>
              </a:r>
              <a:r>
                <a:rPr lang="fr-FR" sz="1600" dirty="0">
                  <a:solidFill>
                    <a:srgbClr val="184B5B"/>
                  </a:solidFill>
                  <a:latin typeface="Comic Sans MS" charset="0"/>
                </a:rPr>
                <a:t> = (</a:t>
              </a:r>
              <a:r>
                <a:rPr lang="fr-FR" sz="1600" dirty="0" err="1">
                  <a:solidFill>
                    <a:srgbClr val="184B5B"/>
                  </a:solidFill>
                  <a:latin typeface="Symbol" charset="2"/>
                  <a:cs typeface="Symbol" charset="2"/>
                </a:rPr>
                <a:t>a</a:t>
              </a:r>
              <a:r>
                <a:rPr lang="fr-FR" sz="1600" dirty="0" err="1">
                  <a:solidFill>
                    <a:srgbClr val="184B5B"/>
                  </a:solidFill>
                  <a:latin typeface="Comic Sans MS" charset="0"/>
                </a:rPr>
                <a:t>-</a:t>
              </a:r>
              <a:r>
                <a:rPr lang="fr-FR" sz="1600" dirty="0" err="1">
                  <a:solidFill>
                    <a:srgbClr val="184B5B"/>
                  </a:solidFill>
                  <a:latin typeface="Symbol" charset="2"/>
                  <a:cs typeface="Symbol" charset="2"/>
                </a:rPr>
                <a:t>b</a:t>
              </a:r>
              <a:r>
                <a:rPr lang="fr-FR" sz="1600" dirty="0">
                  <a:solidFill>
                    <a:srgbClr val="184B5B"/>
                  </a:solidFill>
                  <a:latin typeface="Comic Sans MS" charset="0"/>
                </a:rPr>
                <a:t>)/2</a:t>
              </a:r>
            </a:p>
          </p:txBody>
        </p:sp>
        <p:sp>
          <p:nvSpPr>
            <p:cNvPr id="195" name="ZoneTexte 194"/>
            <p:cNvSpPr txBox="1"/>
            <p:nvPr/>
          </p:nvSpPr>
          <p:spPr>
            <a:xfrm>
              <a:off x="5035349" y="4529288"/>
              <a:ext cx="141785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>
                  <a:solidFill>
                    <a:schemeClr val="bg2">
                      <a:lumMod val="25000"/>
                    </a:schemeClr>
                  </a:solidFill>
                  <a:latin typeface="Arial"/>
                  <a:cs typeface="Arial"/>
                </a:rPr>
                <a:t>The </a:t>
              </a:r>
              <a:r>
                <a:rPr lang="fr-FR" sz="1000" dirty="0" err="1" smtClean="0">
                  <a:solidFill>
                    <a:schemeClr val="bg2">
                      <a:lumMod val="25000"/>
                    </a:schemeClr>
                  </a:solidFill>
                  <a:latin typeface="Arial"/>
                  <a:cs typeface="Arial"/>
                </a:rPr>
                <a:t>ball</a:t>
              </a:r>
              <a:r>
                <a:rPr lang="fr-FR" sz="1000" dirty="0" smtClean="0">
                  <a:solidFill>
                    <a:schemeClr val="bg2">
                      <a:lumMod val="25000"/>
                    </a:schemeClr>
                  </a:solidFill>
                  <a:latin typeface="Arial"/>
                  <a:cs typeface="Arial"/>
                </a:rPr>
                <a:t> </a:t>
              </a:r>
              <a:r>
                <a:rPr lang="fr-FR" sz="1000" dirty="0" err="1" smtClean="0">
                  <a:solidFill>
                    <a:schemeClr val="bg2">
                      <a:lumMod val="25000"/>
                    </a:schemeClr>
                  </a:solidFill>
                  <a:latin typeface="Arial"/>
                  <a:cs typeface="Arial"/>
                </a:rPr>
                <a:t>goes</a:t>
              </a:r>
              <a:r>
                <a:rPr lang="fr-FR" sz="1000" dirty="0" smtClean="0">
                  <a:solidFill>
                    <a:schemeClr val="bg2">
                      <a:lumMod val="25000"/>
                    </a:schemeClr>
                  </a:solidFill>
                  <a:latin typeface="Arial"/>
                  <a:cs typeface="Arial"/>
                </a:rPr>
                <a:t> </a:t>
              </a:r>
              <a:r>
                <a:rPr lang="fr-FR" sz="1000" dirty="0" err="1" smtClean="0">
                  <a:solidFill>
                    <a:schemeClr val="bg2">
                      <a:lumMod val="25000"/>
                    </a:schemeClr>
                  </a:solidFill>
                  <a:latin typeface="Arial"/>
                  <a:cs typeface="Arial"/>
                </a:rPr>
                <a:t>forward</a:t>
              </a:r>
              <a:endParaRPr lang="fr-FR" sz="1000" dirty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endParaRPr>
            </a:p>
          </p:txBody>
        </p:sp>
        <p:cxnSp>
          <p:nvCxnSpPr>
            <p:cNvPr id="197" name="Connecteur droit avec flèche 196"/>
            <p:cNvCxnSpPr/>
            <p:nvPr/>
          </p:nvCxnSpPr>
          <p:spPr>
            <a:xfrm>
              <a:off x="5901267" y="4747942"/>
              <a:ext cx="25400" cy="326343"/>
            </a:xfrm>
            <a:prstGeom prst="straightConnector1">
              <a:avLst/>
            </a:prstGeom>
            <a:ln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8" name="ZoneTexte 197"/>
            <p:cNvSpPr txBox="1"/>
            <p:nvPr/>
          </p:nvSpPr>
          <p:spPr>
            <a:xfrm>
              <a:off x="6290748" y="6086062"/>
              <a:ext cx="136074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>
                  <a:solidFill>
                    <a:schemeClr val="bg2">
                      <a:lumMod val="25000"/>
                    </a:schemeClr>
                  </a:solidFill>
                  <a:latin typeface="Arial"/>
                  <a:cs typeface="Arial"/>
                </a:rPr>
                <a:t>The </a:t>
              </a:r>
              <a:r>
                <a:rPr lang="fr-FR" sz="1000" dirty="0" err="1" smtClean="0">
                  <a:solidFill>
                    <a:schemeClr val="bg2">
                      <a:lumMod val="25000"/>
                    </a:schemeClr>
                  </a:solidFill>
                  <a:latin typeface="Arial"/>
                  <a:cs typeface="Arial"/>
                </a:rPr>
                <a:t>ball</a:t>
              </a:r>
              <a:r>
                <a:rPr lang="fr-FR" sz="1000" dirty="0" smtClean="0">
                  <a:solidFill>
                    <a:schemeClr val="bg2">
                      <a:lumMod val="25000"/>
                    </a:schemeClr>
                  </a:solidFill>
                  <a:latin typeface="Arial"/>
                  <a:cs typeface="Arial"/>
                </a:rPr>
                <a:t> moves back</a:t>
              </a:r>
              <a:endParaRPr lang="fr-FR" sz="1000" dirty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endParaRPr>
            </a:p>
          </p:txBody>
        </p:sp>
        <p:cxnSp>
          <p:nvCxnSpPr>
            <p:cNvPr id="200" name="Connecteur droit avec flèche 199"/>
            <p:cNvCxnSpPr/>
            <p:nvPr/>
          </p:nvCxnSpPr>
          <p:spPr>
            <a:xfrm flipH="1" flipV="1">
              <a:off x="6176465" y="6024377"/>
              <a:ext cx="180000" cy="180000"/>
            </a:xfrm>
            <a:prstGeom prst="straightConnector1">
              <a:avLst/>
            </a:prstGeom>
            <a:ln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1" name="ZoneTexte 200"/>
            <p:cNvSpPr txBox="1"/>
            <p:nvPr/>
          </p:nvSpPr>
          <p:spPr>
            <a:xfrm>
              <a:off x="6116437" y="4794924"/>
              <a:ext cx="175279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>
                  <a:solidFill>
                    <a:schemeClr val="bg2">
                      <a:lumMod val="25000"/>
                    </a:schemeClr>
                  </a:solidFill>
                  <a:latin typeface="Arial"/>
                  <a:cs typeface="Arial"/>
                </a:rPr>
                <a:t>The </a:t>
              </a:r>
              <a:r>
                <a:rPr lang="fr-FR" sz="1000" dirty="0" err="1" smtClean="0">
                  <a:solidFill>
                    <a:schemeClr val="bg2">
                      <a:lumMod val="25000"/>
                    </a:schemeClr>
                  </a:solidFill>
                  <a:latin typeface="Arial"/>
                  <a:cs typeface="Arial"/>
                </a:rPr>
                <a:t>ball</a:t>
              </a:r>
              <a:r>
                <a:rPr lang="fr-FR" sz="1000" dirty="0" smtClean="0">
                  <a:solidFill>
                    <a:schemeClr val="bg2">
                      <a:lumMod val="25000"/>
                    </a:schemeClr>
                  </a:solidFill>
                  <a:latin typeface="Arial"/>
                  <a:cs typeface="Arial"/>
                </a:rPr>
                <a:t> stops ans reverses</a:t>
              </a:r>
              <a:endParaRPr lang="fr-FR" sz="1000" dirty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endParaRPr>
            </a:p>
          </p:txBody>
        </p:sp>
        <p:cxnSp>
          <p:nvCxnSpPr>
            <p:cNvPr id="203" name="Connecteur droit avec flèche 202"/>
            <p:cNvCxnSpPr/>
            <p:nvPr/>
          </p:nvCxnSpPr>
          <p:spPr>
            <a:xfrm flipH="1">
              <a:off x="6067819" y="4980047"/>
              <a:ext cx="144000" cy="144000"/>
            </a:xfrm>
            <a:prstGeom prst="straightConnector1">
              <a:avLst/>
            </a:prstGeom>
            <a:ln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55" name="Connecteur droit avec flèche 154"/>
          <p:cNvCxnSpPr/>
          <p:nvPr/>
        </p:nvCxnSpPr>
        <p:spPr bwMode="auto">
          <a:xfrm>
            <a:off x="3082675" y="4965700"/>
            <a:ext cx="2067817" cy="9774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184B5B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3" name="Imag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8697" y="3203774"/>
            <a:ext cx="1398216" cy="1080000"/>
          </a:xfrm>
          <a:prstGeom prst="rect">
            <a:avLst/>
          </a:prstGeom>
        </p:spPr>
      </p:pic>
      <p:cxnSp>
        <p:nvCxnSpPr>
          <p:cNvPr id="13" name="Connecteur droit avec flèche 12"/>
          <p:cNvCxnSpPr/>
          <p:nvPr/>
        </p:nvCxnSpPr>
        <p:spPr>
          <a:xfrm>
            <a:off x="7216775" y="3750321"/>
            <a:ext cx="363949" cy="0"/>
          </a:xfrm>
          <a:prstGeom prst="straightConnector1">
            <a:avLst/>
          </a:prstGeom>
          <a:ln w="28575" cmpd="sng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7" name="Grouper 16"/>
          <p:cNvGrpSpPr/>
          <p:nvPr/>
        </p:nvGrpSpPr>
        <p:grpSpPr>
          <a:xfrm>
            <a:off x="6462728" y="3556000"/>
            <a:ext cx="602502" cy="403999"/>
            <a:chOff x="5980128" y="3568700"/>
            <a:chExt cx="602502" cy="403999"/>
          </a:xfrm>
        </p:grpSpPr>
        <p:sp>
          <p:nvSpPr>
            <p:cNvPr id="16" name="Cylindre 15"/>
            <p:cNvSpPr/>
            <p:nvPr/>
          </p:nvSpPr>
          <p:spPr>
            <a:xfrm>
              <a:off x="5980128" y="3568700"/>
              <a:ext cx="602502" cy="403999"/>
            </a:xfrm>
            <a:prstGeom prst="can">
              <a:avLst/>
            </a:prstGeom>
            <a:solidFill>
              <a:srgbClr val="A6A6A6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6019800" y="3657600"/>
              <a:ext cx="5505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>
                  <a:latin typeface="Comic Sans MS"/>
                  <a:cs typeface="Comic Sans MS"/>
                </a:rPr>
                <a:t>Plane</a:t>
              </a:r>
              <a:endParaRPr lang="fr-FR" sz="1200" dirty="0">
                <a:latin typeface="Comic Sans MS"/>
                <a:cs typeface="Comic Sans MS"/>
              </a:endParaRPr>
            </a:p>
          </p:txBody>
        </p:sp>
      </p:grpSp>
      <p:sp>
        <p:nvSpPr>
          <p:cNvPr id="21" name="ZoneTexte 20"/>
          <p:cNvSpPr txBox="1"/>
          <p:nvPr/>
        </p:nvSpPr>
        <p:spPr>
          <a:xfrm>
            <a:off x="2281082" y="6559114"/>
            <a:ext cx="47533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Comic Sans MS"/>
                <a:cs typeface="Comic Sans MS"/>
              </a:rPr>
              <a:t>C</a:t>
            </a:r>
            <a:r>
              <a:rPr lang="fr-FR" sz="1400" dirty="0" smtClean="0">
                <a:latin typeface="Comic Sans MS"/>
                <a:cs typeface="Comic Sans MS"/>
              </a:rPr>
              <a:t>ycle = </a:t>
            </a:r>
            <a:r>
              <a:rPr lang="fr-FR" sz="1400" dirty="0" err="1" smtClean="0">
                <a:latin typeface="Comic Sans MS"/>
                <a:cs typeface="Comic Sans MS"/>
              </a:rPr>
              <a:t>reciprocal</a:t>
            </a:r>
            <a:r>
              <a:rPr lang="fr-FR" sz="1400" dirty="0" smtClean="0">
                <a:latin typeface="Comic Sans MS"/>
                <a:cs typeface="Comic Sans MS"/>
              </a:rPr>
              <a:t> </a:t>
            </a:r>
            <a:r>
              <a:rPr lang="fr-FR" sz="1400" dirty="0" err="1" smtClean="0">
                <a:latin typeface="Comic Sans MS"/>
                <a:cs typeface="Comic Sans MS"/>
              </a:rPr>
              <a:t>travel</a:t>
            </a:r>
            <a:r>
              <a:rPr lang="fr-FR" sz="1400" dirty="0" smtClean="0">
                <a:latin typeface="Comic Sans MS"/>
                <a:cs typeface="Comic Sans MS"/>
              </a:rPr>
              <a:t> of the </a:t>
            </a:r>
            <a:r>
              <a:rPr lang="fr-FR" sz="1400" dirty="0" err="1" smtClean="0">
                <a:latin typeface="Comic Sans MS"/>
                <a:cs typeface="Comic Sans MS"/>
              </a:rPr>
              <a:t>ball</a:t>
            </a:r>
            <a:r>
              <a:rPr lang="fr-FR" sz="1400" dirty="0" smtClean="0">
                <a:latin typeface="Comic Sans MS"/>
                <a:cs typeface="Comic Sans MS"/>
              </a:rPr>
              <a:t> on the </a:t>
            </a:r>
            <a:r>
              <a:rPr lang="fr-FR" sz="1400" dirty="0" err="1" smtClean="0">
                <a:latin typeface="Comic Sans MS"/>
                <a:cs typeface="Comic Sans MS"/>
              </a:rPr>
              <a:t>static</a:t>
            </a:r>
            <a:r>
              <a:rPr lang="fr-FR" sz="1400" dirty="0" smtClean="0">
                <a:latin typeface="Comic Sans MS"/>
                <a:cs typeface="Comic Sans MS"/>
              </a:rPr>
              <a:t> plane</a:t>
            </a:r>
            <a:endParaRPr lang="fr-FR" sz="14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755679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647206" y="6491568"/>
            <a:ext cx="990600" cy="365125"/>
          </a:xfrm>
        </p:spPr>
        <p:txBody>
          <a:bodyPr/>
          <a:lstStyle/>
          <a:p>
            <a:fld id="{59F2A999-BDEE-7342-9672-F131A73F7479}" type="slidenum">
              <a:rPr lang="fr-FR" smtClean="0"/>
              <a:t>12</a:t>
            </a:fld>
            <a:endParaRPr lang="fr-FR" dirty="0"/>
          </a:p>
        </p:txBody>
      </p:sp>
      <p:sp>
        <p:nvSpPr>
          <p:cNvPr id="5" name="Rectangle 50"/>
          <p:cNvSpPr>
            <a:spLocks noChangeArrowheads="1"/>
          </p:cNvSpPr>
          <p:nvPr/>
        </p:nvSpPr>
        <p:spPr bwMode="auto">
          <a:xfrm>
            <a:off x="762000" y="0"/>
            <a:ext cx="7605805" cy="762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DFDFD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fr-FR" sz="3600" b="0" i="1" dirty="0" err="1" smtClean="0">
                <a:solidFill>
                  <a:srgbClr val="18579B"/>
                </a:solidFill>
                <a:latin typeface="Comic Sans MS" charset="0"/>
              </a:rPr>
              <a:t>Nanocarbons</a:t>
            </a:r>
            <a:r>
              <a:rPr lang="fr-FR" sz="3600" b="0" i="1" dirty="0" smtClean="0">
                <a:solidFill>
                  <a:srgbClr val="18579B"/>
                </a:solidFill>
                <a:latin typeface="Comic Sans MS" charset="0"/>
              </a:rPr>
              <a:t> </a:t>
            </a:r>
            <a:r>
              <a:rPr lang="fr-FR" sz="3600" b="0" i="1" dirty="0" err="1" smtClean="0">
                <a:solidFill>
                  <a:srgbClr val="18579B"/>
                </a:solidFill>
                <a:latin typeface="Comic Sans MS" charset="0"/>
              </a:rPr>
              <a:t>fluorination</a:t>
            </a:r>
            <a:endParaRPr lang="fr-FR" b="0" dirty="0">
              <a:solidFill>
                <a:srgbClr val="18579B"/>
              </a:solidFill>
            </a:endParaRPr>
          </a:p>
        </p:txBody>
      </p:sp>
      <p:pic>
        <p:nvPicPr>
          <p:cNvPr id="6" name="Picture 2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8" y="155576"/>
            <a:ext cx="735712" cy="431999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155" y="153376"/>
            <a:ext cx="725716" cy="431999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180" y="2273300"/>
            <a:ext cx="7994788" cy="1714500"/>
          </a:xfrm>
          <a:prstGeom prst="rect">
            <a:avLst/>
          </a:prstGeom>
        </p:spPr>
      </p:pic>
      <p:sp>
        <p:nvSpPr>
          <p:cNvPr id="9" name="Text Box 26"/>
          <p:cNvSpPr txBox="1">
            <a:spLocks noChangeArrowheads="1"/>
          </p:cNvSpPr>
          <p:nvPr/>
        </p:nvSpPr>
        <p:spPr bwMode="auto">
          <a:xfrm>
            <a:off x="-61912" y="1163638"/>
            <a:ext cx="939641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2200" b="0" dirty="0" smtClean="0">
                <a:solidFill>
                  <a:srgbClr val="000000"/>
                </a:solidFill>
                <a:latin typeface="Comic Sans MS" charset="0"/>
                <a:ea typeface="SimSun" charset="0"/>
                <a:cs typeface="SimSun" charset="0"/>
              </a:rPr>
              <a:t>Fluorination under F</a:t>
            </a:r>
            <a:r>
              <a:rPr lang="en-US" altLang="zh-CN" sz="2200" b="0" baseline="-25000" dirty="0" smtClean="0">
                <a:solidFill>
                  <a:srgbClr val="000000"/>
                </a:solidFill>
                <a:latin typeface="Comic Sans MS" charset="0"/>
                <a:ea typeface="SimSun" charset="0"/>
                <a:cs typeface="SimSun" charset="0"/>
              </a:rPr>
              <a:t>2</a:t>
            </a:r>
            <a:r>
              <a:rPr lang="en-US" altLang="zh-CN" sz="2200" b="0" dirty="0" smtClean="0">
                <a:solidFill>
                  <a:srgbClr val="000000"/>
                </a:solidFill>
                <a:latin typeface="Comic Sans MS" charset="0"/>
                <a:ea typeface="SimSun" charset="0"/>
                <a:cs typeface="SimSun" charset="0"/>
              </a:rPr>
              <a:t> atmosphere at selected temperatures in order</a:t>
            </a:r>
          </a:p>
          <a:p>
            <a:pPr eaLnBrk="1" hangingPunct="1"/>
            <a:r>
              <a:rPr lang="en-US" altLang="zh-CN" sz="2200" dirty="0">
                <a:solidFill>
                  <a:srgbClr val="000000"/>
                </a:solidFill>
                <a:latin typeface="Comic Sans MS" charset="0"/>
                <a:ea typeface="SimSun" charset="0"/>
                <a:cs typeface="SimSun" charset="0"/>
              </a:rPr>
              <a:t>t</a:t>
            </a:r>
            <a:r>
              <a:rPr lang="en-US" altLang="zh-CN" sz="2200" dirty="0" smtClean="0">
                <a:solidFill>
                  <a:srgbClr val="000000"/>
                </a:solidFill>
                <a:latin typeface="Comic Sans MS" charset="0"/>
                <a:ea typeface="SimSun" charset="0"/>
                <a:cs typeface="SimSun" charset="0"/>
              </a:rPr>
              <a:t>o obtain controlled fluorine contents (expressed as atomic F/C ratio)</a:t>
            </a:r>
            <a:r>
              <a:rPr lang="en-US" altLang="zh-CN" sz="2200" b="0" dirty="0" smtClean="0">
                <a:solidFill>
                  <a:srgbClr val="000000"/>
                </a:solidFill>
                <a:latin typeface="Comic Sans MS" charset="0"/>
                <a:ea typeface="SimSun" charset="0"/>
                <a:cs typeface="SimSun" charset="0"/>
              </a:rPr>
              <a:t> </a:t>
            </a:r>
          </a:p>
          <a:p>
            <a:pPr eaLnBrk="1" hangingPunct="1"/>
            <a:endParaRPr lang="en-US" altLang="zh-CN" sz="2200" b="0" dirty="0">
              <a:solidFill>
                <a:srgbClr val="000000"/>
              </a:solidFill>
              <a:latin typeface="Comic Sans MS" charset="0"/>
              <a:ea typeface="SimSun" charset="0"/>
              <a:cs typeface="SimSun" charset="0"/>
            </a:endParaRPr>
          </a:p>
        </p:txBody>
      </p:sp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5580233"/>
              </p:ext>
            </p:extLst>
          </p:nvPr>
        </p:nvGraphicFramePr>
        <p:xfrm>
          <a:off x="1727200" y="4539298"/>
          <a:ext cx="6096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1700"/>
                <a:gridCol w="1892300"/>
                <a:gridCol w="203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>
                          <a:latin typeface="Comic Sans MS"/>
                          <a:cs typeface="Comic Sans MS"/>
                        </a:rPr>
                        <a:t>Starting</a:t>
                      </a:r>
                      <a:r>
                        <a:rPr lang="fr-FR" dirty="0" smtClean="0"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lang="fr-FR" dirty="0" err="1" smtClean="0">
                          <a:latin typeface="Comic Sans MS"/>
                          <a:cs typeface="Comic Sans MS"/>
                        </a:rPr>
                        <a:t>material</a:t>
                      </a:r>
                      <a:endParaRPr lang="fr-FR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omic Sans MS"/>
                          <a:cs typeface="Comic Sans MS"/>
                        </a:rPr>
                        <a:t>T</a:t>
                      </a:r>
                      <a:r>
                        <a:rPr lang="fr-FR" baseline="-25000" dirty="0" smtClean="0">
                          <a:latin typeface="Comic Sans MS"/>
                          <a:cs typeface="Comic Sans MS"/>
                        </a:rPr>
                        <a:t>F </a:t>
                      </a:r>
                      <a:r>
                        <a:rPr lang="fr-FR" baseline="0" dirty="0" smtClean="0">
                          <a:latin typeface="Comic Sans MS"/>
                          <a:cs typeface="Comic Sans MS"/>
                        </a:rPr>
                        <a:t>range (°C)</a:t>
                      </a:r>
                      <a:endParaRPr lang="fr-FR" baseline="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omic Sans MS"/>
                          <a:cs typeface="Comic Sans MS"/>
                        </a:rPr>
                        <a:t>F/C range*</a:t>
                      </a:r>
                      <a:endParaRPr lang="fr-FR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>
                          <a:latin typeface="Comic Sans MS"/>
                          <a:cs typeface="Comic Sans MS"/>
                        </a:rPr>
                        <a:t>CNDs</a:t>
                      </a:r>
                      <a:endParaRPr lang="fr-FR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omic Sans MS"/>
                          <a:cs typeface="Comic Sans MS"/>
                        </a:rPr>
                        <a:t>450-520</a:t>
                      </a:r>
                      <a:endParaRPr lang="fr-FR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omic Sans MS"/>
                          <a:cs typeface="Comic Sans MS"/>
                        </a:rPr>
                        <a:t>0.14-1.0</a:t>
                      </a:r>
                      <a:endParaRPr lang="fr-FR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>
                          <a:latin typeface="Comic Sans MS"/>
                          <a:cs typeface="Comic Sans MS"/>
                        </a:rPr>
                        <a:t>CNFs</a:t>
                      </a:r>
                      <a:endParaRPr lang="fr-FR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omic Sans MS"/>
                          <a:cs typeface="Comic Sans MS"/>
                        </a:rPr>
                        <a:t>380-480</a:t>
                      </a:r>
                      <a:endParaRPr lang="fr-FR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omic Sans MS"/>
                          <a:cs typeface="Comic Sans MS"/>
                        </a:rPr>
                        <a:t>0.06–1.04</a:t>
                      </a:r>
                      <a:endParaRPr lang="fr-FR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>
                          <a:latin typeface="Comic Sans MS"/>
                          <a:cs typeface="Comic Sans MS"/>
                        </a:rPr>
                        <a:t>GCBs</a:t>
                      </a:r>
                      <a:endParaRPr lang="fr-FR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omic Sans MS"/>
                          <a:cs typeface="Comic Sans MS"/>
                        </a:rPr>
                        <a:t>320-340</a:t>
                      </a:r>
                      <a:endParaRPr lang="fr-FR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omic Sans MS"/>
                          <a:cs typeface="Comic Sans MS"/>
                        </a:rPr>
                        <a:t>0.08-1.04</a:t>
                      </a:r>
                      <a:endParaRPr lang="fr-FR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 Box 375"/>
          <p:cNvSpPr txBox="1">
            <a:spLocks noChangeArrowheads="1"/>
          </p:cNvSpPr>
          <p:nvPr/>
        </p:nvSpPr>
        <p:spPr bwMode="auto">
          <a:xfrm>
            <a:off x="6141500" y="4003658"/>
            <a:ext cx="231902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1400" b="0" dirty="0" err="1" smtClean="0">
                <a:solidFill>
                  <a:schemeClr val="bg2">
                    <a:lumMod val="25000"/>
                  </a:schemeClr>
                </a:solidFill>
                <a:latin typeface="Comic Sans MS" charset="0"/>
              </a:rPr>
              <a:t>C</a:t>
            </a:r>
            <a:r>
              <a:rPr lang="fr-FR" sz="1400" dirty="0" err="1" smtClean="0">
                <a:solidFill>
                  <a:schemeClr val="bg2">
                    <a:lumMod val="25000"/>
                  </a:schemeClr>
                </a:solidFill>
                <a:latin typeface="Comic Sans MS" charset="0"/>
              </a:rPr>
              <a:t>arbon</a:t>
            </a:r>
            <a:r>
              <a:rPr lang="fr-FR" sz="1400" dirty="0" smtClean="0">
                <a:solidFill>
                  <a:schemeClr val="bg2">
                    <a:lumMod val="25000"/>
                  </a:schemeClr>
                </a:solidFill>
                <a:latin typeface="Comic Sans MS" charset="0"/>
              </a:rPr>
              <a:t> </a:t>
            </a:r>
            <a:r>
              <a:rPr lang="fr-FR" sz="1400" b="0" dirty="0" err="1" smtClean="0">
                <a:solidFill>
                  <a:schemeClr val="bg2">
                    <a:lumMod val="25000"/>
                  </a:schemeClr>
                </a:solidFill>
                <a:latin typeface="Comic Sans MS" charset="0"/>
              </a:rPr>
              <a:t>Nanodiscs</a:t>
            </a:r>
            <a:r>
              <a:rPr lang="fr-FR" sz="1400" dirty="0">
                <a:solidFill>
                  <a:schemeClr val="bg2">
                    <a:lumMod val="25000"/>
                  </a:schemeClr>
                </a:solidFill>
                <a:latin typeface="Comic Sans MS" charset="0"/>
              </a:rPr>
              <a:t> </a:t>
            </a:r>
            <a:r>
              <a:rPr lang="fr-FR" sz="1400" b="0" dirty="0" smtClean="0">
                <a:solidFill>
                  <a:schemeClr val="bg2">
                    <a:lumMod val="25000"/>
                  </a:schemeClr>
                </a:solidFill>
                <a:latin typeface="Comic Sans MS" charset="0"/>
              </a:rPr>
              <a:t>(</a:t>
            </a:r>
            <a:r>
              <a:rPr lang="fr-FR" sz="1400" b="0" dirty="0" err="1" smtClean="0">
                <a:solidFill>
                  <a:schemeClr val="bg2">
                    <a:lumMod val="25000"/>
                  </a:schemeClr>
                </a:solidFill>
                <a:latin typeface="Comic Sans MS" charset="0"/>
              </a:rPr>
              <a:t>CNDs</a:t>
            </a:r>
            <a:r>
              <a:rPr lang="fr-FR" sz="1400" b="0" dirty="0" smtClean="0">
                <a:solidFill>
                  <a:schemeClr val="bg2">
                    <a:lumMod val="25000"/>
                  </a:schemeClr>
                </a:solidFill>
                <a:latin typeface="Comic Sans MS" charset="0"/>
              </a:rPr>
              <a:t>)</a:t>
            </a:r>
            <a:endParaRPr lang="fr-FR" sz="1400" b="0" dirty="0">
              <a:solidFill>
                <a:schemeClr val="bg2">
                  <a:lumMod val="25000"/>
                </a:schemeClr>
              </a:solidFill>
              <a:latin typeface="Comic Sans MS" charset="0"/>
            </a:endParaRPr>
          </a:p>
        </p:txBody>
      </p:sp>
      <p:sp>
        <p:nvSpPr>
          <p:cNvPr id="12" name="Text Box 375"/>
          <p:cNvSpPr txBox="1">
            <a:spLocks noChangeArrowheads="1"/>
          </p:cNvSpPr>
          <p:nvPr/>
        </p:nvSpPr>
        <p:spPr bwMode="auto">
          <a:xfrm>
            <a:off x="3417098" y="4003658"/>
            <a:ext cx="239573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1400" b="0" dirty="0" err="1" smtClean="0">
                <a:solidFill>
                  <a:schemeClr val="bg2">
                    <a:lumMod val="25000"/>
                  </a:schemeClr>
                </a:solidFill>
                <a:latin typeface="Comic Sans MS" charset="0"/>
              </a:rPr>
              <a:t>C</a:t>
            </a:r>
            <a:r>
              <a:rPr lang="fr-FR" sz="1400" dirty="0" err="1" smtClean="0">
                <a:solidFill>
                  <a:schemeClr val="bg2">
                    <a:lumMod val="25000"/>
                  </a:schemeClr>
                </a:solidFill>
                <a:latin typeface="Comic Sans MS" charset="0"/>
              </a:rPr>
              <a:t>arbon</a:t>
            </a:r>
            <a:r>
              <a:rPr lang="fr-FR" sz="1400" dirty="0" smtClean="0">
                <a:solidFill>
                  <a:schemeClr val="bg2">
                    <a:lumMod val="25000"/>
                  </a:schemeClr>
                </a:solidFill>
                <a:latin typeface="Comic Sans MS" charset="0"/>
              </a:rPr>
              <a:t> </a:t>
            </a:r>
            <a:r>
              <a:rPr lang="fr-FR" sz="1400" b="0" dirty="0" err="1" smtClean="0">
                <a:solidFill>
                  <a:schemeClr val="bg2">
                    <a:lumMod val="25000"/>
                  </a:schemeClr>
                </a:solidFill>
                <a:latin typeface="Comic Sans MS" charset="0"/>
              </a:rPr>
              <a:t>Nanofibers</a:t>
            </a:r>
            <a:r>
              <a:rPr lang="fr-FR" sz="1400" dirty="0">
                <a:solidFill>
                  <a:schemeClr val="bg2">
                    <a:lumMod val="25000"/>
                  </a:schemeClr>
                </a:solidFill>
                <a:latin typeface="Comic Sans MS" charset="0"/>
              </a:rPr>
              <a:t> </a:t>
            </a:r>
            <a:r>
              <a:rPr lang="fr-FR" sz="1400" b="0" dirty="0" smtClean="0">
                <a:solidFill>
                  <a:schemeClr val="bg2">
                    <a:lumMod val="25000"/>
                  </a:schemeClr>
                </a:solidFill>
                <a:latin typeface="Comic Sans MS" charset="0"/>
              </a:rPr>
              <a:t>(</a:t>
            </a:r>
            <a:r>
              <a:rPr lang="fr-FR" sz="1400" b="0" dirty="0" err="1" smtClean="0">
                <a:solidFill>
                  <a:schemeClr val="bg2">
                    <a:lumMod val="25000"/>
                  </a:schemeClr>
                </a:solidFill>
                <a:latin typeface="Comic Sans MS" charset="0"/>
              </a:rPr>
              <a:t>CNFs</a:t>
            </a:r>
            <a:r>
              <a:rPr lang="fr-FR" sz="1400" b="0" dirty="0" smtClean="0">
                <a:solidFill>
                  <a:schemeClr val="bg2">
                    <a:lumMod val="25000"/>
                  </a:schemeClr>
                </a:solidFill>
                <a:latin typeface="Comic Sans MS" charset="0"/>
              </a:rPr>
              <a:t>)</a:t>
            </a:r>
            <a:endParaRPr lang="fr-FR" sz="1400" b="0" dirty="0">
              <a:solidFill>
                <a:schemeClr val="bg2">
                  <a:lumMod val="25000"/>
                </a:schemeClr>
              </a:solidFill>
              <a:latin typeface="Comic Sans MS" charset="0"/>
            </a:endParaRPr>
          </a:p>
        </p:txBody>
      </p:sp>
      <p:sp>
        <p:nvSpPr>
          <p:cNvPr id="13" name="Text Box 375"/>
          <p:cNvSpPr txBox="1">
            <a:spLocks noChangeArrowheads="1"/>
          </p:cNvSpPr>
          <p:nvPr/>
        </p:nvSpPr>
        <p:spPr bwMode="auto">
          <a:xfrm>
            <a:off x="413498" y="4003658"/>
            <a:ext cx="300543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1400" b="0" dirty="0" err="1" smtClean="0">
                <a:solidFill>
                  <a:schemeClr val="bg2">
                    <a:lumMod val="25000"/>
                  </a:schemeClr>
                </a:solidFill>
                <a:latin typeface="Comic Sans MS" charset="0"/>
              </a:rPr>
              <a:t>Graphitized</a:t>
            </a:r>
            <a:r>
              <a:rPr lang="fr-FR" sz="1400" b="0" dirty="0" smtClean="0">
                <a:solidFill>
                  <a:schemeClr val="bg2">
                    <a:lumMod val="25000"/>
                  </a:schemeClr>
                </a:solidFill>
                <a:latin typeface="Comic Sans MS" charset="0"/>
              </a:rPr>
              <a:t> </a:t>
            </a:r>
            <a:r>
              <a:rPr lang="fr-FR" sz="1400" b="0" dirty="0" err="1" smtClean="0">
                <a:solidFill>
                  <a:schemeClr val="bg2">
                    <a:lumMod val="25000"/>
                  </a:schemeClr>
                </a:solidFill>
                <a:latin typeface="Comic Sans MS" charset="0"/>
              </a:rPr>
              <a:t>C</a:t>
            </a:r>
            <a:r>
              <a:rPr lang="fr-FR" sz="1400" dirty="0" err="1" smtClean="0">
                <a:solidFill>
                  <a:schemeClr val="bg2">
                    <a:lumMod val="25000"/>
                  </a:schemeClr>
                </a:solidFill>
                <a:latin typeface="Comic Sans MS" charset="0"/>
              </a:rPr>
              <a:t>arbon</a:t>
            </a:r>
            <a:r>
              <a:rPr lang="fr-FR" sz="1400" dirty="0" smtClean="0">
                <a:solidFill>
                  <a:schemeClr val="bg2">
                    <a:lumMod val="25000"/>
                  </a:schemeClr>
                </a:solidFill>
                <a:latin typeface="Comic Sans MS" charset="0"/>
              </a:rPr>
              <a:t> </a:t>
            </a:r>
            <a:r>
              <a:rPr lang="fr-FR" sz="1400" b="0" dirty="0" smtClean="0">
                <a:solidFill>
                  <a:schemeClr val="bg2">
                    <a:lumMod val="25000"/>
                  </a:schemeClr>
                </a:solidFill>
                <a:latin typeface="Comic Sans MS" charset="0"/>
              </a:rPr>
              <a:t>Blacks</a:t>
            </a:r>
            <a:r>
              <a:rPr lang="fr-FR" sz="1400" dirty="0">
                <a:solidFill>
                  <a:schemeClr val="bg2">
                    <a:lumMod val="25000"/>
                  </a:schemeClr>
                </a:solidFill>
                <a:latin typeface="Comic Sans MS" charset="0"/>
              </a:rPr>
              <a:t> </a:t>
            </a:r>
            <a:r>
              <a:rPr lang="fr-FR" sz="1400" b="0" dirty="0" smtClean="0">
                <a:solidFill>
                  <a:schemeClr val="bg2">
                    <a:lumMod val="25000"/>
                  </a:schemeClr>
                </a:solidFill>
                <a:latin typeface="Comic Sans MS" charset="0"/>
              </a:rPr>
              <a:t>(</a:t>
            </a:r>
            <a:r>
              <a:rPr lang="fr-FR" sz="1400" b="0" dirty="0" err="1" smtClean="0">
                <a:solidFill>
                  <a:schemeClr val="bg2">
                    <a:lumMod val="25000"/>
                  </a:schemeClr>
                </a:solidFill>
                <a:latin typeface="Comic Sans MS" charset="0"/>
              </a:rPr>
              <a:t>GCBs</a:t>
            </a:r>
            <a:r>
              <a:rPr lang="fr-FR" sz="1400" b="0" dirty="0" smtClean="0">
                <a:solidFill>
                  <a:schemeClr val="bg2">
                    <a:lumMod val="25000"/>
                  </a:schemeClr>
                </a:solidFill>
                <a:latin typeface="Comic Sans MS" charset="0"/>
              </a:rPr>
              <a:t>)</a:t>
            </a:r>
            <a:endParaRPr lang="fr-FR" sz="1400" b="0" dirty="0">
              <a:solidFill>
                <a:schemeClr val="bg2">
                  <a:lumMod val="25000"/>
                </a:schemeClr>
              </a:solidFill>
              <a:latin typeface="Comic Sans MS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394698" y="2298700"/>
            <a:ext cx="793056" cy="30777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Comic Sans MS"/>
                <a:cs typeface="Comic Sans MS"/>
              </a:rPr>
              <a:t>F/C ≈ 1</a:t>
            </a:r>
            <a:endParaRPr lang="fr-FR" sz="1400" dirty="0">
              <a:latin typeface="Comic Sans MS"/>
              <a:cs typeface="Comic Sans MS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5087098" y="2298700"/>
            <a:ext cx="793056" cy="30777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Comic Sans MS"/>
                <a:cs typeface="Comic Sans MS"/>
              </a:rPr>
              <a:t>F/C ≈ 1</a:t>
            </a:r>
            <a:endParaRPr lang="fr-FR" sz="1400" dirty="0">
              <a:latin typeface="Comic Sans MS"/>
              <a:cs typeface="Comic Sans MS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7804898" y="2298700"/>
            <a:ext cx="793056" cy="30777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Comic Sans MS"/>
                <a:cs typeface="Comic Sans MS"/>
              </a:rPr>
              <a:t>F/C ≈ 1</a:t>
            </a:r>
            <a:endParaRPr lang="fr-FR" sz="1400" dirty="0">
              <a:latin typeface="Comic Sans MS"/>
              <a:cs typeface="Comic Sans MS"/>
            </a:endParaRPr>
          </a:p>
        </p:txBody>
      </p:sp>
      <p:sp>
        <p:nvSpPr>
          <p:cNvPr id="20" name="Text Box 375"/>
          <p:cNvSpPr txBox="1">
            <a:spLocks noChangeArrowheads="1"/>
          </p:cNvSpPr>
          <p:nvPr/>
        </p:nvSpPr>
        <p:spPr bwMode="auto">
          <a:xfrm>
            <a:off x="1726243" y="6049469"/>
            <a:ext cx="493236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1200" b="0" dirty="0" smtClean="0">
                <a:latin typeface="Comic Sans MS" charset="0"/>
              </a:rPr>
              <a:t>*F/C ratios </a:t>
            </a:r>
            <a:r>
              <a:rPr lang="fr-FR" sz="1200" b="0" dirty="0" err="1" smtClean="0">
                <a:latin typeface="Comic Sans MS" charset="0"/>
              </a:rPr>
              <a:t>were</a:t>
            </a:r>
            <a:r>
              <a:rPr lang="fr-FR" sz="1200" b="0" dirty="0" smtClean="0">
                <a:latin typeface="Comic Sans MS" charset="0"/>
              </a:rPr>
              <a:t> </a:t>
            </a:r>
            <a:r>
              <a:rPr lang="fr-FR" sz="1200" b="0" dirty="0" err="1" smtClean="0">
                <a:latin typeface="Comic Sans MS" charset="0"/>
              </a:rPr>
              <a:t>determined</a:t>
            </a:r>
            <a:r>
              <a:rPr lang="fr-FR" sz="1200" b="0" dirty="0" smtClean="0">
                <a:latin typeface="Comic Sans MS" charset="0"/>
              </a:rPr>
              <a:t> by </a:t>
            </a:r>
            <a:r>
              <a:rPr lang="fr-FR" sz="1200" b="0" dirty="0" err="1" smtClean="0">
                <a:latin typeface="Comic Sans MS" charset="0"/>
              </a:rPr>
              <a:t>weight</a:t>
            </a:r>
            <a:r>
              <a:rPr lang="fr-FR" sz="1200" b="0" dirty="0" smtClean="0">
                <a:latin typeface="Comic Sans MS" charset="0"/>
              </a:rPr>
              <a:t> </a:t>
            </a:r>
            <a:r>
              <a:rPr lang="fr-FR" sz="1200" b="0" dirty="0" err="1" smtClean="0">
                <a:latin typeface="Comic Sans MS" charset="0"/>
              </a:rPr>
              <a:t>uptake</a:t>
            </a:r>
            <a:r>
              <a:rPr lang="fr-FR" sz="1200" b="0" dirty="0" smtClean="0">
                <a:latin typeface="Comic Sans MS" charset="0"/>
              </a:rPr>
              <a:t> or </a:t>
            </a:r>
            <a:r>
              <a:rPr lang="fr-FR" sz="1200" b="0" baseline="30000" dirty="0" smtClean="0">
                <a:latin typeface="Comic Sans MS" charset="0"/>
              </a:rPr>
              <a:t>13</a:t>
            </a:r>
            <a:r>
              <a:rPr lang="fr-FR" sz="1200" b="0" dirty="0" smtClean="0">
                <a:latin typeface="Comic Sans MS" charset="0"/>
              </a:rPr>
              <a:t>C and </a:t>
            </a:r>
            <a:r>
              <a:rPr lang="fr-FR" sz="1200" b="0" baseline="30000" dirty="0" smtClean="0">
                <a:latin typeface="Comic Sans MS" charset="0"/>
              </a:rPr>
              <a:t>19</a:t>
            </a:r>
            <a:r>
              <a:rPr lang="fr-FR" sz="1200" b="0" dirty="0" smtClean="0">
                <a:latin typeface="Comic Sans MS" charset="0"/>
              </a:rPr>
              <a:t>F NMR </a:t>
            </a:r>
            <a:endParaRPr lang="fr-FR" sz="1200" b="0" dirty="0">
              <a:latin typeface="Comic Sans MS" charset="0"/>
            </a:endParaRPr>
          </a:p>
        </p:txBody>
      </p:sp>
      <p:sp>
        <p:nvSpPr>
          <p:cNvPr id="21" name="Text Box 24"/>
          <p:cNvSpPr txBox="1">
            <a:spLocks noChangeArrowheads="1"/>
          </p:cNvSpPr>
          <p:nvPr/>
        </p:nvSpPr>
        <p:spPr bwMode="auto">
          <a:xfrm>
            <a:off x="741368" y="6453187"/>
            <a:ext cx="23066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fr-FR" sz="1800" b="0" dirty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Covalent C-F </a:t>
            </a:r>
            <a:r>
              <a:rPr lang="fr-FR" sz="1800" b="0" dirty="0" smtClean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bonds</a:t>
            </a:r>
            <a:endParaRPr lang="fr-FR" sz="1800" b="0" dirty="0">
              <a:solidFill>
                <a:schemeClr val="bg2">
                  <a:lumMod val="25000"/>
                </a:schemeClr>
              </a:solidFill>
              <a:cs typeface="+mn-cs"/>
            </a:endParaRPr>
          </a:p>
        </p:txBody>
      </p:sp>
      <p:sp>
        <p:nvSpPr>
          <p:cNvPr id="22" name="AutoShape 17"/>
          <p:cNvSpPr>
            <a:spLocks noChangeArrowheads="1"/>
          </p:cNvSpPr>
          <p:nvPr/>
        </p:nvSpPr>
        <p:spPr bwMode="auto">
          <a:xfrm>
            <a:off x="69010" y="6224868"/>
            <a:ext cx="688975" cy="533400"/>
          </a:xfrm>
          <a:prstGeom prst="curvedRightArrow">
            <a:avLst>
              <a:gd name="adj1" fmla="val 20000"/>
              <a:gd name="adj2" fmla="val 40000"/>
              <a:gd name="adj3" fmla="val 43056"/>
            </a:avLst>
          </a:prstGeom>
          <a:gradFill rotWithShape="0">
            <a:gsLst>
              <a:gs pos="28000">
                <a:schemeClr val="bg2">
                  <a:lumMod val="25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  <a:gs pos="69000">
                <a:schemeClr val="accent2">
                  <a:lumMod val="40000"/>
                  <a:lumOff val="60000"/>
                </a:schemeClr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fr-FR" b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928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647206" y="6504268"/>
            <a:ext cx="990600" cy="365125"/>
          </a:xfrm>
        </p:spPr>
        <p:txBody>
          <a:bodyPr/>
          <a:lstStyle/>
          <a:p>
            <a:fld id="{59F2A999-BDEE-7342-9672-F131A73F7479}" type="slidenum">
              <a:rPr lang="fr-FR" smtClean="0"/>
              <a:t>13</a:t>
            </a:fld>
            <a:endParaRPr lang="fr-FR" dirty="0"/>
          </a:p>
        </p:txBody>
      </p:sp>
      <p:sp>
        <p:nvSpPr>
          <p:cNvPr id="5" name="Rectangle 50"/>
          <p:cNvSpPr>
            <a:spLocks noChangeArrowheads="1"/>
          </p:cNvSpPr>
          <p:nvPr/>
        </p:nvSpPr>
        <p:spPr bwMode="auto">
          <a:xfrm>
            <a:off x="762000" y="139700"/>
            <a:ext cx="7605805" cy="762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DFDFD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fr-FR" sz="3600" b="0" i="1" dirty="0" err="1" smtClean="0">
                <a:solidFill>
                  <a:srgbClr val="18579B"/>
                </a:solidFill>
                <a:latin typeface="Comic Sans MS" charset="0"/>
              </a:rPr>
              <a:t>Tribologic</a:t>
            </a:r>
            <a:r>
              <a:rPr lang="fr-FR" sz="3600" b="0" i="1" dirty="0" smtClean="0">
                <a:solidFill>
                  <a:srgbClr val="18579B"/>
                </a:solidFill>
                <a:latin typeface="Comic Sans MS" charset="0"/>
              </a:rPr>
              <a:t> </a:t>
            </a:r>
            <a:r>
              <a:rPr lang="fr-FR" sz="3600" b="0" i="1" dirty="0" err="1" smtClean="0">
                <a:solidFill>
                  <a:srgbClr val="18579B"/>
                </a:solidFill>
                <a:latin typeface="Comic Sans MS" charset="0"/>
              </a:rPr>
              <a:t>properties</a:t>
            </a:r>
            <a:r>
              <a:rPr lang="fr-FR" sz="3600" b="0" i="1" dirty="0" smtClean="0">
                <a:solidFill>
                  <a:srgbClr val="18579B"/>
                </a:solidFill>
                <a:latin typeface="Comic Sans MS" charset="0"/>
              </a:rPr>
              <a:t> of </a:t>
            </a:r>
            <a:r>
              <a:rPr lang="fr-FR" sz="3600" b="0" i="1" dirty="0" err="1" smtClean="0">
                <a:solidFill>
                  <a:srgbClr val="18579B"/>
                </a:solidFill>
                <a:latin typeface="Comic Sans MS" charset="0"/>
              </a:rPr>
              <a:t>fluorinated</a:t>
            </a:r>
            <a:r>
              <a:rPr lang="fr-FR" sz="3600" b="0" i="1" dirty="0" smtClean="0">
                <a:solidFill>
                  <a:srgbClr val="18579B"/>
                </a:solidFill>
                <a:latin typeface="Comic Sans MS" charset="0"/>
              </a:rPr>
              <a:t> </a:t>
            </a:r>
            <a:r>
              <a:rPr lang="fr-FR" sz="3600" b="0" i="1" dirty="0" err="1" smtClean="0">
                <a:solidFill>
                  <a:srgbClr val="18579B"/>
                </a:solidFill>
                <a:latin typeface="Comic Sans MS" charset="0"/>
              </a:rPr>
              <a:t>nanocarbons</a:t>
            </a:r>
            <a:endParaRPr lang="fr-FR" b="0" dirty="0">
              <a:solidFill>
                <a:srgbClr val="18579B"/>
              </a:solidFill>
            </a:endParaRPr>
          </a:p>
        </p:txBody>
      </p:sp>
      <p:pic>
        <p:nvPicPr>
          <p:cNvPr id="6" name="Picture 2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8" y="155576"/>
            <a:ext cx="735712" cy="431999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155" y="153376"/>
            <a:ext cx="725716" cy="431999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5116513" y="1295400"/>
            <a:ext cx="40640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400" b="0" dirty="0">
                <a:solidFill>
                  <a:srgbClr val="184B5B"/>
                </a:solidFill>
                <a:latin typeface="Comic Sans MS" charset="0"/>
                <a:cs typeface="+mn-cs"/>
                <a:sym typeface="Monotype Sorts" charset="0"/>
              </a:rPr>
              <a:t></a:t>
            </a:r>
            <a:r>
              <a:rPr lang="fr-FR" sz="1800" b="0" dirty="0">
                <a:solidFill>
                  <a:srgbClr val="184B5B"/>
                </a:solidFill>
                <a:latin typeface="Comic Sans MS" charset="0"/>
                <a:cs typeface="+mn-cs"/>
                <a:sym typeface="Monotype Sorts" charset="0"/>
              </a:rPr>
              <a:t> </a:t>
            </a:r>
            <a:r>
              <a:rPr lang="fr-FR" sz="1800" b="0" dirty="0" err="1">
                <a:solidFill>
                  <a:srgbClr val="184B5B"/>
                </a:solidFill>
                <a:latin typeface="Comic Sans MS" charset="0"/>
                <a:cs typeface="+mn-cs"/>
              </a:rPr>
              <a:t>Fluorination</a:t>
            </a:r>
            <a:r>
              <a:rPr lang="fr-FR" sz="1800" b="0" dirty="0">
                <a:solidFill>
                  <a:srgbClr val="184B5B"/>
                </a:solidFill>
                <a:latin typeface="Comic Sans MS" charset="0"/>
                <a:cs typeface="+mn-cs"/>
              </a:rPr>
              <a:t> </a:t>
            </a:r>
            <a:r>
              <a:rPr lang="fr-FR" sz="1800" b="0" dirty="0" err="1">
                <a:solidFill>
                  <a:srgbClr val="184B5B"/>
                </a:solidFill>
                <a:latin typeface="Comic Sans MS" charset="0"/>
                <a:cs typeface="+mn-cs"/>
              </a:rPr>
              <a:t>improves</a:t>
            </a:r>
            <a:r>
              <a:rPr lang="fr-FR" sz="1800" b="0" dirty="0">
                <a:solidFill>
                  <a:srgbClr val="184B5B"/>
                </a:solidFill>
                <a:latin typeface="Comic Sans MS" charset="0"/>
                <a:cs typeface="+mn-cs"/>
              </a:rPr>
              <a:t> the friction</a:t>
            </a:r>
          </a:p>
          <a:p>
            <a:pPr>
              <a:defRPr/>
            </a:pPr>
            <a:r>
              <a:rPr lang="fr-FR" sz="1800" b="0" dirty="0" err="1">
                <a:solidFill>
                  <a:srgbClr val="184B5B"/>
                </a:solidFill>
                <a:latin typeface="Comic Sans MS" charset="0"/>
                <a:cs typeface="+mn-cs"/>
              </a:rPr>
              <a:t>properties</a:t>
            </a:r>
            <a:r>
              <a:rPr lang="fr-FR" sz="1800" b="0" dirty="0">
                <a:solidFill>
                  <a:srgbClr val="184B5B"/>
                </a:solidFill>
                <a:latin typeface="Comic Sans MS" charset="0"/>
                <a:cs typeface="+mn-cs"/>
              </a:rPr>
              <a:t> </a:t>
            </a:r>
          </a:p>
        </p:txBody>
      </p:sp>
      <p:sp>
        <p:nvSpPr>
          <p:cNvPr id="10" name="Rectangle 16"/>
          <p:cNvSpPr>
            <a:spLocks noChangeArrowheads="1"/>
          </p:cNvSpPr>
          <p:nvPr/>
        </p:nvSpPr>
        <p:spPr bwMode="auto">
          <a:xfrm>
            <a:off x="5675313" y="1836738"/>
            <a:ext cx="3576637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800" b="0">
                <a:latin typeface="Symbol" charset="0"/>
                <a:cs typeface="+mn-cs"/>
              </a:rPr>
              <a:t>m</a:t>
            </a:r>
            <a:r>
              <a:rPr lang="fr-FR" sz="1800" b="0" baseline="-25000">
                <a:latin typeface="Comic Sans MS" charset="0"/>
                <a:cs typeface="+mn-cs"/>
              </a:rPr>
              <a:t>fluorinated materials </a:t>
            </a:r>
            <a:r>
              <a:rPr lang="fr-FR" sz="1800" b="0">
                <a:latin typeface="Comic Sans MS" charset="0"/>
                <a:cs typeface="+mn-cs"/>
              </a:rPr>
              <a:t>&lt; </a:t>
            </a:r>
            <a:r>
              <a:rPr lang="fr-FR" sz="1800" b="0">
                <a:latin typeface="Symbol" charset="0"/>
                <a:cs typeface="+mn-cs"/>
              </a:rPr>
              <a:t>m</a:t>
            </a:r>
            <a:r>
              <a:rPr lang="fr-FR" sz="1800" b="0" baseline="-25000">
                <a:latin typeface="Comic Sans MS" charset="0"/>
                <a:cs typeface="+mn-cs"/>
              </a:rPr>
              <a:t>pristine compounds</a:t>
            </a:r>
            <a:r>
              <a:rPr lang="fr-FR" sz="1800" b="0">
                <a:latin typeface="Comic Sans MS" charset="0"/>
                <a:cs typeface="+mn-cs"/>
              </a:rPr>
              <a:t> 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5681663" y="5051425"/>
            <a:ext cx="312462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800" b="0" dirty="0" err="1">
                <a:latin typeface="Comic Sans MS" charset="0"/>
                <a:cs typeface="+mn-cs"/>
              </a:rPr>
              <a:t>Linear</a:t>
            </a:r>
            <a:r>
              <a:rPr lang="fr-FR" sz="1800" b="0" dirty="0">
                <a:latin typeface="Comic Sans MS" charset="0"/>
                <a:cs typeface="+mn-cs"/>
              </a:rPr>
              <a:t> </a:t>
            </a:r>
            <a:r>
              <a:rPr lang="fr-FR" sz="1800" b="0" dirty="0" err="1">
                <a:latin typeface="Comic Sans MS" charset="0"/>
                <a:cs typeface="+mn-cs"/>
              </a:rPr>
              <a:t>decrease</a:t>
            </a:r>
            <a:r>
              <a:rPr lang="fr-FR" sz="1800" b="0" dirty="0">
                <a:latin typeface="Comic Sans MS" charset="0"/>
                <a:cs typeface="+mn-cs"/>
              </a:rPr>
              <a:t> of </a:t>
            </a:r>
            <a:r>
              <a:rPr lang="fr-FR" sz="1800" b="0" dirty="0">
                <a:latin typeface="Symbol" charset="0"/>
                <a:cs typeface="+mn-cs"/>
              </a:rPr>
              <a:t>m</a:t>
            </a:r>
            <a:r>
              <a:rPr lang="fr-FR" sz="1800" b="0" baseline="-25000" dirty="0">
                <a:latin typeface="Comic Sans MS" charset="0"/>
                <a:cs typeface="+mn-cs"/>
              </a:rPr>
              <a:t> </a:t>
            </a:r>
            <a:r>
              <a:rPr lang="fr-FR" sz="1800" b="0" dirty="0">
                <a:latin typeface="Comic Sans MS" charset="0"/>
                <a:cs typeface="+mn-cs"/>
              </a:rPr>
              <a:t>for </a:t>
            </a:r>
            <a:endParaRPr lang="fr-FR" sz="1800" b="0" dirty="0" smtClean="0">
              <a:latin typeface="Comic Sans MS" charset="0"/>
              <a:cs typeface="+mn-cs"/>
            </a:endParaRPr>
          </a:p>
          <a:p>
            <a:pPr>
              <a:defRPr/>
            </a:pPr>
            <a:r>
              <a:rPr lang="fr-FR" sz="1800" b="0" dirty="0" smtClean="0">
                <a:latin typeface="Comic Sans MS" charset="0"/>
                <a:cs typeface="+mn-cs"/>
              </a:rPr>
              <a:t>0 &lt; F</a:t>
            </a:r>
            <a:r>
              <a:rPr lang="fr-FR" sz="1800" b="0" dirty="0">
                <a:latin typeface="Comic Sans MS" charset="0"/>
                <a:cs typeface="+mn-cs"/>
              </a:rPr>
              <a:t>/C </a:t>
            </a:r>
            <a:r>
              <a:rPr lang="fr-FR" sz="1800" b="0" dirty="0" smtClean="0">
                <a:latin typeface="Comic Sans MS" charset="0"/>
                <a:cs typeface="+mn-cs"/>
              </a:rPr>
              <a:t>&lt; 0.15 for </a:t>
            </a:r>
            <a:r>
              <a:rPr lang="fr-FR" sz="1800" b="0" dirty="0" err="1" smtClean="0">
                <a:latin typeface="Comic Sans MS" charset="0"/>
                <a:cs typeface="+mn-cs"/>
              </a:rPr>
              <a:t>CNFs</a:t>
            </a:r>
            <a:r>
              <a:rPr lang="fr-FR" sz="1800" b="0" dirty="0" smtClean="0">
                <a:latin typeface="Comic Sans MS" charset="0"/>
                <a:cs typeface="+mn-cs"/>
              </a:rPr>
              <a:t> and </a:t>
            </a:r>
          </a:p>
          <a:p>
            <a:pPr>
              <a:defRPr/>
            </a:pPr>
            <a:r>
              <a:rPr lang="fr-FR" dirty="0" smtClean="0">
                <a:latin typeface="Comic Sans MS" charset="0"/>
              </a:rPr>
              <a:t>0 &lt; F/C &lt; 0.6 for </a:t>
            </a:r>
            <a:r>
              <a:rPr lang="fr-FR" dirty="0" err="1" smtClean="0">
                <a:latin typeface="Comic Sans MS" charset="0"/>
              </a:rPr>
              <a:t>CBGs</a:t>
            </a:r>
            <a:endParaRPr lang="fr-FR" sz="1800" b="0" dirty="0">
              <a:cs typeface="+mn-cs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5670550" y="6021388"/>
            <a:ext cx="315144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800" b="0" dirty="0" err="1">
                <a:latin typeface="Comic Sans MS" charset="0"/>
                <a:cs typeface="+mn-cs"/>
              </a:rPr>
              <a:t>Stabilization</a:t>
            </a:r>
            <a:r>
              <a:rPr lang="fr-FR" sz="1800" b="0" dirty="0">
                <a:latin typeface="Comic Sans MS" charset="0"/>
                <a:cs typeface="+mn-cs"/>
              </a:rPr>
              <a:t> </a:t>
            </a:r>
            <a:r>
              <a:rPr lang="fr-FR" dirty="0" err="1" smtClean="0">
                <a:latin typeface="Comic Sans MS" charset="0"/>
              </a:rPr>
              <a:t>at</a:t>
            </a:r>
            <a:r>
              <a:rPr lang="fr-FR" dirty="0" smtClean="0">
                <a:latin typeface="Comic Sans MS" charset="0"/>
              </a:rPr>
              <a:t> </a:t>
            </a:r>
            <a:r>
              <a:rPr lang="fr-FR" dirty="0">
                <a:latin typeface="Symbol" charset="0"/>
              </a:rPr>
              <a:t>m</a:t>
            </a:r>
            <a:r>
              <a:rPr lang="fr-FR" baseline="-25000" dirty="0">
                <a:latin typeface="Comic Sans MS" charset="0"/>
              </a:rPr>
              <a:t> </a:t>
            </a:r>
            <a:r>
              <a:rPr lang="fr-FR" dirty="0">
                <a:latin typeface="Comic Sans MS" charset="0"/>
                <a:sym typeface="Symbol" charset="0"/>
              </a:rPr>
              <a:t></a:t>
            </a:r>
            <a:r>
              <a:rPr lang="fr-FR" baseline="-25000" dirty="0">
                <a:latin typeface="Comic Sans MS" charset="0"/>
              </a:rPr>
              <a:t> </a:t>
            </a:r>
            <a:r>
              <a:rPr lang="fr-FR" dirty="0">
                <a:latin typeface="Comic Sans MS" charset="0"/>
              </a:rPr>
              <a:t>0.08</a:t>
            </a:r>
            <a:r>
              <a:rPr lang="fr-FR" baseline="-25000" dirty="0">
                <a:latin typeface="Comic Sans MS" charset="0"/>
              </a:rPr>
              <a:t> </a:t>
            </a:r>
            <a:r>
              <a:rPr lang="fr-FR" sz="1800" b="0" dirty="0" smtClean="0">
                <a:latin typeface="Comic Sans MS" charset="0"/>
                <a:cs typeface="+mn-cs"/>
              </a:rPr>
              <a:t>for </a:t>
            </a:r>
          </a:p>
          <a:p>
            <a:pPr>
              <a:defRPr/>
            </a:pPr>
            <a:r>
              <a:rPr lang="fr-FR" sz="1800" b="0" dirty="0" err="1" smtClean="0">
                <a:latin typeface="Comic Sans MS" charset="0"/>
                <a:cs typeface="+mn-cs"/>
              </a:rPr>
              <a:t>higher</a:t>
            </a:r>
            <a:r>
              <a:rPr lang="fr-FR" sz="1800" b="0" dirty="0" smtClean="0">
                <a:latin typeface="Comic Sans MS" charset="0"/>
                <a:cs typeface="+mn-cs"/>
              </a:rPr>
              <a:t> </a:t>
            </a:r>
            <a:r>
              <a:rPr lang="fr-FR" sz="1800" b="0" dirty="0">
                <a:latin typeface="Comic Sans MS" charset="0"/>
                <a:cs typeface="+mn-cs"/>
              </a:rPr>
              <a:t>F/</a:t>
            </a:r>
            <a:r>
              <a:rPr lang="fr-FR" sz="1800" b="0" dirty="0" smtClean="0">
                <a:latin typeface="Comic Sans MS" charset="0"/>
                <a:cs typeface="+mn-cs"/>
              </a:rPr>
              <a:t>C ratios</a:t>
            </a:r>
            <a:endParaRPr lang="fr-FR" sz="1800" b="0" dirty="0">
              <a:latin typeface="Comic Sans MS" charset="0"/>
              <a:cs typeface="+mn-cs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5049838" y="3911600"/>
            <a:ext cx="3843337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800" b="0" dirty="0">
                <a:solidFill>
                  <a:srgbClr val="184B5B"/>
                </a:solidFill>
                <a:latin typeface="Comic Sans MS" charset="0"/>
                <a:cs typeface="+mn-cs"/>
              </a:rPr>
              <a:t> </a:t>
            </a:r>
            <a:r>
              <a:rPr lang="fr-FR" sz="1400" b="0" dirty="0">
                <a:solidFill>
                  <a:srgbClr val="184B5B"/>
                </a:solidFill>
                <a:latin typeface="Comic Sans MS" charset="0"/>
                <a:cs typeface="+mn-cs"/>
                <a:sym typeface="Monotype Sorts" charset="0"/>
              </a:rPr>
              <a:t></a:t>
            </a:r>
            <a:r>
              <a:rPr lang="fr-FR" sz="1800" b="0" dirty="0">
                <a:solidFill>
                  <a:srgbClr val="184B5B"/>
                </a:solidFill>
                <a:latin typeface="Comic Sans MS" charset="0"/>
                <a:cs typeface="+mn-cs"/>
              </a:rPr>
              <a:t> </a:t>
            </a:r>
            <a:r>
              <a:rPr lang="fr-FR" sz="1800" b="0" dirty="0" err="1">
                <a:solidFill>
                  <a:srgbClr val="184B5B"/>
                </a:solidFill>
                <a:latin typeface="Comic Sans MS" charset="0"/>
                <a:cs typeface="+mn-cs"/>
              </a:rPr>
              <a:t>Carbon</a:t>
            </a:r>
            <a:r>
              <a:rPr lang="fr-FR" sz="1800" b="0" dirty="0">
                <a:solidFill>
                  <a:srgbClr val="184B5B"/>
                </a:solidFill>
                <a:latin typeface="Comic Sans MS" charset="0"/>
                <a:cs typeface="+mn-cs"/>
              </a:rPr>
              <a:t> </a:t>
            </a:r>
            <a:r>
              <a:rPr lang="fr-FR" sz="1800" b="0" dirty="0" err="1" smtClean="0">
                <a:solidFill>
                  <a:srgbClr val="184B5B"/>
                </a:solidFill>
                <a:latin typeface="Comic Sans MS" charset="0"/>
                <a:cs typeface="+mn-cs"/>
              </a:rPr>
              <a:t>nanofibers</a:t>
            </a:r>
            <a:r>
              <a:rPr lang="fr-FR" sz="1800" b="0" dirty="0" smtClean="0">
                <a:solidFill>
                  <a:srgbClr val="184B5B"/>
                </a:solidFill>
                <a:latin typeface="Comic Sans MS" charset="0"/>
                <a:cs typeface="+mn-cs"/>
              </a:rPr>
              <a:t> </a:t>
            </a:r>
            <a:r>
              <a:rPr lang="fr-FR" sz="1800" b="0" dirty="0">
                <a:solidFill>
                  <a:srgbClr val="184B5B"/>
                </a:solidFill>
                <a:latin typeface="Comic Sans MS" charset="0"/>
                <a:cs typeface="+mn-cs"/>
              </a:rPr>
              <a:t>(</a:t>
            </a:r>
            <a:r>
              <a:rPr lang="fr-FR" sz="1800" b="0" dirty="0" err="1">
                <a:solidFill>
                  <a:srgbClr val="184B5B"/>
                </a:solidFill>
                <a:latin typeface="Comic Sans MS" charset="0"/>
                <a:cs typeface="+mn-cs"/>
              </a:rPr>
              <a:t>CNFs</a:t>
            </a:r>
            <a:r>
              <a:rPr lang="fr-FR" sz="1800" b="0" dirty="0">
                <a:solidFill>
                  <a:srgbClr val="184B5B"/>
                </a:solidFill>
                <a:latin typeface="Comic Sans MS" charset="0"/>
                <a:cs typeface="+mn-cs"/>
              </a:rPr>
              <a:t>) and </a:t>
            </a:r>
          </a:p>
          <a:p>
            <a:pPr>
              <a:defRPr/>
            </a:pPr>
            <a:r>
              <a:rPr lang="fr-FR" sz="1800" b="0" dirty="0" err="1">
                <a:solidFill>
                  <a:srgbClr val="184B5B"/>
                </a:solidFill>
                <a:latin typeface="Comic Sans MS" charset="0"/>
                <a:cs typeface="+mn-cs"/>
              </a:rPr>
              <a:t>graphitized</a:t>
            </a:r>
            <a:r>
              <a:rPr lang="fr-FR" sz="1800" b="0" dirty="0">
                <a:solidFill>
                  <a:srgbClr val="184B5B"/>
                </a:solidFill>
                <a:latin typeface="Comic Sans MS" charset="0"/>
                <a:cs typeface="+mn-cs"/>
              </a:rPr>
              <a:t> </a:t>
            </a:r>
            <a:r>
              <a:rPr lang="fr-FR" sz="1800" b="0" dirty="0" err="1">
                <a:solidFill>
                  <a:srgbClr val="184B5B"/>
                </a:solidFill>
                <a:latin typeface="Comic Sans MS" charset="0"/>
                <a:cs typeface="+mn-cs"/>
              </a:rPr>
              <a:t>carbon</a:t>
            </a:r>
            <a:r>
              <a:rPr lang="fr-FR" sz="1800" b="0" dirty="0">
                <a:solidFill>
                  <a:srgbClr val="184B5B"/>
                </a:solidFill>
                <a:latin typeface="Comic Sans MS" charset="0"/>
                <a:cs typeface="+mn-cs"/>
              </a:rPr>
              <a:t> blacks (</a:t>
            </a:r>
            <a:r>
              <a:rPr lang="fr-FR" sz="1800" b="0" dirty="0" err="1">
                <a:solidFill>
                  <a:srgbClr val="184B5B"/>
                </a:solidFill>
                <a:latin typeface="Comic Sans MS" charset="0"/>
                <a:cs typeface="+mn-cs"/>
              </a:rPr>
              <a:t>GCBs</a:t>
            </a:r>
            <a:r>
              <a:rPr lang="fr-FR" sz="1800" b="0" dirty="0">
                <a:solidFill>
                  <a:srgbClr val="184B5B"/>
                </a:solidFill>
                <a:latin typeface="Comic Sans MS" charset="0"/>
                <a:cs typeface="+mn-cs"/>
              </a:rPr>
              <a:t>):</a:t>
            </a:r>
          </a:p>
          <a:p>
            <a:pPr>
              <a:defRPr/>
            </a:pPr>
            <a:r>
              <a:rPr lang="fr-FR" sz="1800" b="0" dirty="0">
                <a:solidFill>
                  <a:srgbClr val="184B5B"/>
                </a:solidFill>
                <a:latin typeface="Comic Sans MS" charset="0"/>
                <a:cs typeface="+mn-cs"/>
              </a:rPr>
              <a:t>the friction </a:t>
            </a:r>
            <a:r>
              <a:rPr lang="fr-FR" sz="1800" b="0" dirty="0" err="1">
                <a:solidFill>
                  <a:srgbClr val="184B5B"/>
                </a:solidFill>
                <a:latin typeface="Comic Sans MS" charset="0"/>
                <a:cs typeface="+mn-cs"/>
              </a:rPr>
              <a:t>properties</a:t>
            </a:r>
            <a:r>
              <a:rPr lang="fr-FR" sz="1800" b="0" dirty="0">
                <a:solidFill>
                  <a:srgbClr val="184B5B"/>
                </a:solidFill>
                <a:latin typeface="Comic Sans MS" charset="0"/>
                <a:cs typeface="+mn-cs"/>
              </a:rPr>
              <a:t> </a:t>
            </a:r>
            <a:r>
              <a:rPr lang="fr-FR" sz="1800" b="0" dirty="0" err="1">
                <a:solidFill>
                  <a:srgbClr val="184B5B"/>
                </a:solidFill>
                <a:latin typeface="Comic Sans MS" charset="0"/>
                <a:cs typeface="+mn-cs"/>
              </a:rPr>
              <a:t>depend</a:t>
            </a:r>
            <a:r>
              <a:rPr lang="fr-FR" sz="1800" b="0" dirty="0">
                <a:solidFill>
                  <a:srgbClr val="184B5B"/>
                </a:solidFill>
                <a:latin typeface="Comic Sans MS" charset="0"/>
                <a:cs typeface="+mn-cs"/>
              </a:rPr>
              <a:t> on</a:t>
            </a:r>
          </a:p>
          <a:p>
            <a:pPr>
              <a:defRPr/>
            </a:pPr>
            <a:r>
              <a:rPr lang="fr-FR" sz="1800" b="0" dirty="0">
                <a:solidFill>
                  <a:srgbClr val="184B5B"/>
                </a:solidFill>
                <a:latin typeface="Comic Sans MS" charset="0"/>
                <a:cs typeface="+mn-cs"/>
              </a:rPr>
              <a:t>the fluorine content </a:t>
            </a: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5600700" y="3176588"/>
            <a:ext cx="3114675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800" b="0" dirty="0">
                <a:latin typeface="Comic Sans MS" charset="0"/>
                <a:cs typeface="+mn-cs"/>
              </a:rPr>
              <a:t> </a:t>
            </a:r>
            <a:r>
              <a:rPr lang="fr-FR" sz="1800" b="0" dirty="0">
                <a:latin typeface="Symbol" charset="0"/>
                <a:cs typeface="+mn-cs"/>
              </a:rPr>
              <a:t>m</a:t>
            </a:r>
            <a:r>
              <a:rPr lang="fr-FR" sz="1800" b="0" baseline="-25000" dirty="0">
                <a:latin typeface="Comic Sans MS" charset="0"/>
                <a:cs typeface="+mn-cs"/>
              </a:rPr>
              <a:t> </a:t>
            </a:r>
            <a:r>
              <a:rPr lang="fr-FR" sz="1800" b="0" dirty="0">
                <a:latin typeface="Comic Sans MS" charset="0"/>
                <a:cs typeface="+mn-cs"/>
                <a:sym typeface="Symbol" charset="0"/>
              </a:rPr>
              <a:t></a:t>
            </a:r>
            <a:r>
              <a:rPr lang="fr-FR" sz="1800" b="0" baseline="-25000" dirty="0">
                <a:latin typeface="Comic Sans MS" charset="0"/>
                <a:cs typeface="+mn-cs"/>
              </a:rPr>
              <a:t> </a:t>
            </a:r>
            <a:r>
              <a:rPr lang="fr-FR" sz="1800" b="0" dirty="0">
                <a:latin typeface="Comic Sans MS" charset="0"/>
                <a:cs typeface="+mn-cs"/>
              </a:rPr>
              <a:t>0.08</a:t>
            </a:r>
            <a:r>
              <a:rPr lang="fr-FR" sz="1800" b="0" baseline="-25000" dirty="0">
                <a:latin typeface="Comic Sans MS" charset="0"/>
                <a:cs typeface="+mn-cs"/>
              </a:rPr>
              <a:t> </a:t>
            </a:r>
            <a:r>
              <a:rPr lang="fr-FR" sz="1800" b="0" dirty="0">
                <a:latin typeface="Comic Sans MS" charset="0"/>
                <a:cs typeface="+mn-cs"/>
              </a:rPr>
              <a:t>for all the </a:t>
            </a:r>
            <a:r>
              <a:rPr lang="fr-FR" sz="1800" b="0" dirty="0" err="1">
                <a:latin typeface="Comic Sans MS" charset="0"/>
                <a:cs typeface="+mn-cs"/>
              </a:rPr>
              <a:t>tested</a:t>
            </a:r>
            <a:endParaRPr lang="fr-FR" sz="1800" b="0" dirty="0">
              <a:latin typeface="Comic Sans MS" charset="0"/>
              <a:cs typeface="+mn-cs"/>
            </a:endParaRPr>
          </a:p>
          <a:p>
            <a:pPr>
              <a:defRPr/>
            </a:pPr>
            <a:r>
              <a:rPr lang="fr-FR" sz="1800" b="0" dirty="0">
                <a:latin typeface="Comic Sans MS" charset="0"/>
                <a:cs typeface="+mn-cs"/>
              </a:rPr>
              <a:t>compounds</a:t>
            </a: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5054600" y="2365375"/>
            <a:ext cx="4103688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800" b="0" dirty="0">
                <a:solidFill>
                  <a:srgbClr val="184B5B"/>
                </a:solidFill>
                <a:latin typeface="Comic Sans MS" charset="0"/>
                <a:cs typeface="+mn-cs"/>
              </a:rPr>
              <a:t> </a:t>
            </a:r>
            <a:r>
              <a:rPr lang="fr-FR" sz="1400" b="0" dirty="0">
                <a:solidFill>
                  <a:srgbClr val="184B5B"/>
                </a:solidFill>
                <a:latin typeface="Comic Sans MS" charset="0"/>
                <a:cs typeface="+mn-cs"/>
                <a:sym typeface="Monotype Sorts" charset="0"/>
              </a:rPr>
              <a:t></a:t>
            </a:r>
            <a:r>
              <a:rPr lang="fr-FR" sz="1800" b="0" dirty="0">
                <a:solidFill>
                  <a:srgbClr val="184B5B"/>
                </a:solidFill>
                <a:latin typeface="Comic Sans MS" charset="0"/>
                <a:cs typeface="+mn-cs"/>
              </a:rPr>
              <a:t> </a:t>
            </a:r>
            <a:r>
              <a:rPr lang="fr-FR" sz="1800" b="0" dirty="0" err="1">
                <a:solidFill>
                  <a:srgbClr val="184B5B"/>
                </a:solidFill>
                <a:latin typeface="Comic Sans MS" charset="0"/>
                <a:cs typeface="+mn-cs"/>
              </a:rPr>
              <a:t>Carbon</a:t>
            </a:r>
            <a:r>
              <a:rPr lang="fr-FR" sz="1800" b="0" dirty="0">
                <a:solidFill>
                  <a:srgbClr val="184B5B"/>
                </a:solidFill>
                <a:latin typeface="Comic Sans MS" charset="0"/>
                <a:cs typeface="+mn-cs"/>
              </a:rPr>
              <a:t> </a:t>
            </a:r>
            <a:r>
              <a:rPr lang="fr-FR" sz="1800" b="0" dirty="0" err="1">
                <a:solidFill>
                  <a:srgbClr val="184B5B"/>
                </a:solidFill>
                <a:latin typeface="Comic Sans MS" charset="0"/>
                <a:cs typeface="+mn-cs"/>
              </a:rPr>
              <a:t>nanodiscs</a:t>
            </a:r>
            <a:r>
              <a:rPr lang="fr-FR" sz="1800" b="0" dirty="0">
                <a:solidFill>
                  <a:srgbClr val="184B5B"/>
                </a:solidFill>
                <a:latin typeface="Comic Sans MS" charset="0"/>
                <a:cs typeface="+mn-cs"/>
              </a:rPr>
              <a:t> (</a:t>
            </a:r>
            <a:r>
              <a:rPr lang="fr-FR" sz="1800" b="0" dirty="0" err="1">
                <a:solidFill>
                  <a:srgbClr val="184B5B"/>
                </a:solidFill>
                <a:latin typeface="Comic Sans MS" charset="0"/>
                <a:cs typeface="+mn-cs"/>
              </a:rPr>
              <a:t>CNDs</a:t>
            </a:r>
            <a:r>
              <a:rPr lang="fr-FR" sz="1800" b="0" dirty="0">
                <a:solidFill>
                  <a:srgbClr val="184B5B"/>
                </a:solidFill>
                <a:latin typeface="Comic Sans MS" charset="0"/>
                <a:cs typeface="+mn-cs"/>
              </a:rPr>
              <a:t>): the</a:t>
            </a:r>
          </a:p>
          <a:p>
            <a:pPr>
              <a:defRPr/>
            </a:pPr>
            <a:r>
              <a:rPr lang="fr-FR" sz="1800" b="0" dirty="0">
                <a:solidFill>
                  <a:srgbClr val="184B5B"/>
                </a:solidFill>
                <a:latin typeface="Comic Sans MS" charset="0"/>
                <a:cs typeface="+mn-cs"/>
              </a:rPr>
              <a:t>friction </a:t>
            </a:r>
            <a:r>
              <a:rPr lang="fr-FR" sz="1800" b="0" dirty="0" err="1">
                <a:solidFill>
                  <a:srgbClr val="184B5B"/>
                </a:solidFill>
                <a:latin typeface="Comic Sans MS" charset="0"/>
                <a:cs typeface="+mn-cs"/>
              </a:rPr>
              <a:t>properties</a:t>
            </a:r>
            <a:r>
              <a:rPr lang="fr-FR" sz="1800" b="0" dirty="0">
                <a:solidFill>
                  <a:srgbClr val="184B5B"/>
                </a:solidFill>
                <a:latin typeface="Comic Sans MS" charset="0"/>
                <a:cs typeface="+mn-cs"/>
              </a:rPr>
              <a:t> do not </a:t>
            </a:r>
            <a:r>
              <a:rPr lang="fr-FR" sz="1800" b="0" dirty="0" err="1">
                <a:solidFill>
                  <a:srgbClr val="184B5B"/>
                </a:solidFill>
                <a:latin typeface="Comic Sans MS" charset="0"/>
                <a:cs typeface="+mn-cs"/>
              </a:rPr>
              <a:t>depend</a:t>
            </a:r>
            <a:r>
              <a:rPr lang="fr-FR" sz="1800" b="0" dirty="0">
                <a:solidFill>
                  <a:srgbClr val="184B5B"/>
                </a:solidFill>
                <a:latin typeface="Comic Sans MS" charset="0"/>
                <a:cs typeface="+mn-cs"/>
              </a:rPr>
              <a:t> on</a:t>
            </a:r>
          </a:p>
          <a:p>
            <a:pPr>
              <a:defRPr/>
            </a:pPr>
            <a:r>
              <a:rPr lang="fr-FR" sz="1800" b="0" dirty="0">
                <a:solidFill>
                  <a:srgbClr val="184B5B"/>
                </a:solidFill>
                <a:latin typeface="Comic Sans MS" charset="0"/>
                <a:cs typeface="+mn-cs"/>
              </a:rPr>
              <a:t>the fluorine content</a:t>
            </a:r>
          </a:p>
        </p:txBody>
      </p:sp>
      <p:sp>
        <p:nvSpPr>
          <p:cNvPr id="21" name="Flèche vers le bas 20"/>
          <p:cNvSpPr/>
          <p:nvPr/>
        </p:nvSpPr>
        <p:spPr>
          <a:xfrm rot="16200000">
            <a:off x="5445876" y="1913349"/>
            <a:ext cx="180000" cy="324000"/>
          </a:xfrm>
          <a:prstGeom prst="downArrow">
            <a:avLst/>
          </a:prstGeom>
          <a:gradFill>
            <a:gsLst>
              <a:gs pos="28000">
                <a:schemeClr val="bg2">
                  <a:lumMod val="25000"/>
                </a:schemeClr>
              </a:gs>
              <a:gs pos="69000">
                <a:schemeClr val="accent1">
                  <a:tint val="80000"/>
                  <a:shade val="100000"/>
                  <a:satMod val="150000"/>
                </a:schemeClr>
              </a:gs>
              <a:gs pos="100000">
                <a:schemeClr val="accent1">
                  <a:tint val="50000"/>
                  <a:shade val="100000"/>
                  <a:satMod val="150000"/>
                </a:schemeClr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Flèche vers le bas 21"/>
          <p:cNvSpPr/>
          <p:nvPr/>
        </p:nvSpPr>
        <p:spPr>
          <a:xfrm rot="16200000">
            <a:off x="5458576" y="3246849"/>
            <a:ext cx="180000" cy="324000"/>
          </a:xfrm>
          <a:prstGeom prst="downArrow">
            <a:avLst/>
          </a:prstGeom>
          <a:gradFill>
            <a:gsLst>
              <a:gs pos="28000">
                <a:schemeClr val="bg2">
                  <a:lumMod val="25000"/>
                </a:schemeClr>
              </a:gs>
              <a:gs pos="69000">
                <a:schemeClr val="accent1">
                  <a:tint val="80000"/>
                  <a:shade val="100000"/>
                  <a:satMod val="150000"/>
                </a:schemeClr>
              </a:gs>
              <a:gs pos="100000">
                <a:schemeClr val="accent1">
                  <a:tint val="50000"/>
                  <a:shade val="100000"/>
                  <a:satMod val="150000"/>
                </a:schemeClr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Flèche vers le bas 22"/>
          <p:cNvSpPr/>
          <p:nvPr/>
        </p:nvSpPr>
        <p:spPr>
          <a:xfrm rot="16200000">
            <a:off x="5458576" y="5088349"/>
            <a:ext cx="180000" cy="324000"/>
          </a:xfrm>
          <a:prstGeom prst="downArrow">
            <a:avLst/>
          </a:prstGeom>
          <a:gradFill>
            <a:gsLst>
              <a:gs pos="28000">
                <a:schemeClr val="bg2">
                  <a:lumMod val="25000"/>
                </a:schemeClr>
              </a:gs>
              <a:gs pos="69000">
                <a:schemeClr val="accent1">
                  <a:tint val="80000"/>
                  <a:shade val="100000"/>
                  <a:satMod val="150000"/>
                </a:schemeClr>
              </a:gs>
              <a:gs pos="100000">
                <a:schemeClr val="accent1">
                  <a:tint val="50000"/>
                  <a:shade val="100000"/>
                  <a:satMod val="150000"/>
                </a:schemeClr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lèche vers le bas 23"/>
          <p:cNvSpPr/>
          <p:nvPr/>
        </p:nvSpPr>
        <p:spPr>
          <a:xfrm rot="16200000">
            <a:off x="5458576" y="6066249"/>
            <a:ext cx="180000" cy="324000"/>
          </a:xfrm>
          <a:prstGeom prst="downArrow">
            <a:avLst/>
          </a:prstGeom>
          <a:gradFill>
            <a:gsLst>
              <a:gs pos="28000">
                <a:schemeClr val="bg2">
                  <a:lumMod val="25000"/>
                </a:schemeClr>
              </a:gs>
              <a:gs pos="69000">
                <a:schemeClr val="accent1">
                  <a:tint val="80000"/>
                  <a:shade val="100000"/>
                  <a:satMod val="150000"/>
                </a:schemeClr>
              </a:gs>
              <a:gs pos="100000">
                <a:schemeClr val="accent1">
                  <a:tint val="50000"/>
                  <a:shade val="100000"/>
                  <a:satMod val="150000"/>
                </a:schemeClr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5" name="Grouper 34"/>
          <p:cNvGrpSpPr/>
          <p:nvPr/>
        </p:nvGrpSpPr>
        <p:grpSpPr>
          <a:xfrm>
            <a:off x="107950" y="1430338"/>
            <a:ext cx="5197475" cy="4484687"/>
            <a:chOff x="107950" y="1430338"/>
            <a:chExt cx="5197475" cy="4484687"/>
          </a:xfrm>
        </p:grpSpPr>
        <p:grpSp>
          <p:nvGrpSpPr>
            <p:cNvPr id="25" name="Grouper 24"/>
            <p:cNvGrpSpPr/>
            <p:nvPr/>
          </p:nvGrpSpPr>
          <p:grpSpPr>
            <a:xfrm>
              <a:off x="107950" y="1430338"/>
              <a:ext cx="5197475" cy="4484687"/>
              <a:chOff x="107950" y="1557338"/>
              <a:chExt cx="5197475" cy="4484687"/>
            </a:xfrm>
          </p:grpSpPr>
          <p:sp>
            <p:nvSpPr>
              <p:cNvPr id="8" name="Rectangle 12"/>
              <p:cNvSpPr>
                <a:spLocks noChangeArrowheads="1"/>
              </p:cNvSpPr>
              <p:nvPr/>
            </p:nvSpPr>
            <p:spPr bwMode="auto">
              <a:xfrm>
                <a:off x="107950" y="1557338"/>
                <a:ext cx="4953000" cy="4484687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pic>
            <p:nvPicPr>
              <p:cNvPr id="17" name="Image 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0825" y="1628775"/>
                <a:ext cx="5054600" cy="4381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3" name="Connecteur droit 2"/>
            <p:cNvCxnSpPr/>
            <p:nvPr/>
          </p:nvCxnSpPr>
          <p:spPr>
            <a:xfrm>
              <a:off x="1007180" y="3134698"/>
              <a:ext cx="2340684" cy="510326"/>
            </a:xfrm>
            <a:prstGeom prst="line">
              <a:avLst/>
            </a:prstGeom>
            <a:ln w="3175" cmpd="sng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Connecteur droit 26"/>
            <p:cNvCxnSpPr/>
            <p:nvPr/>
          </p:nvCxnSpPr>
          <p:spPr>
            <a:xfrm>
              <a:off x="3347864" y="3645024"/>
              <a:ext cx="1287636" cy="0"/>
            </a:xfrm>
            <a:prstGeom prst="line">
              <a:avLst/>
            </a:prstGeom>
            <a:ln w="3175" cmpd="sng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Connecteur droit 28"/>
            <p:cNvCxnSpPr/>
            <p:nvPr/>
          </p:nvCxnSpPr>
          <p:spPr>
            <a:xfrm>
              <a:off x="1019880" y="2813049"/>
              <a:ext cx="461787" cy="920875"/>
            </a:xfrm>
            <a:prstGeom prst="line">
              <a:avLst/>
            </a:prstGeom>
            <a:ln w="6350" cmpd="sng">
              <a:solidFill>
                <a:srgbClr val="0000F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Connecteur droit 32"/>
            <p:cNvCxnSpPr/>
            <p:nvPr/>
          </p:nvCxnSpPr>
          <p:spPr>
            <a:xfrm>
              <a:off x="1553633" y="3788833"/>
              <a:ext cx="2948767" cy="0"/>
            </a:xfrm>
            <a:prstGeom prst="line">
              <a:avLst/>
            </a:prstGeom>
            <a:ln w="6350" cmpd="sng">
              <a:solidFill>
                <a:srgbClr val="0000F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Connecteur droit 33"/>
            <p:cNvCxnSpPr/>
            <p:nvPr/>
          </p:nvCxnSpPr>
          <p:spPr>
            <a:xfrm>
              <a:off x="1007182" y="3865033"/>
              <a:ext cx="3596763" cy="0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02989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647206" y="6504268"/>
            <a:ext cx="990600" cy="365125"/>
          </a:xfrm>
        </p:spPr>
        <p:txBody>
          <a:bodyPr/>
          <a:lstStyle/>
          <a:p>
            <a:fld id="{59F2A999-BDEE-7342-9672-F131A73F7479}" type="slidenum">
              <a:rPr lang="fr-FR" smtClean="0"/>
              <a:t>14</a:t>
            </a:fld>
            <a:endParaRPr lang="fr-FR" dirty="0"/>
          </a:p>
        </p:txBody>
      </p:sp>
      <p:sp>
        <p:nvSpPr>
          <p:cNvPr id="5" name="Rectangle 50"/>
          <p:cNvSpPr>
            <a:spLocks noChangeArrowheads="1"/>
          </p:cNvSpPr>
          <p:nvPr/>
        </p:nvSpPr>
        <p:spPr bwMode="auto">
          <a:xfrm>
            <a:off x="762000" y="139700"/>
            <a:ext cx="7605805" cy="762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DFDFD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fr-FR" sz="3600" b="0" i="1" dirty="0" err="1" smtClean="0">
                <a:solidFill>
                  <a:srgbClr val="18579B"/>
                </a:solidFill>
                <a:latin typeface="Comic Sans MS" charset="0"/>
              </a:rPr>
              <a:t>Tribologic</a:t>
            </a:r>
            <a:r>
              <a:rPr lang="fr-FR" sz="3600" b="0" i="1" dirty="0" smtClean="0">
                <a:solidFill>
                  <a:srgbClr val="18579B"/>
                </a:solidFill>
                <a:latin typeface="Comic Sans MS" charset="0"/>
              </a:rPr>
              <a:t> </a:t>
            </a:r>
            <a:r>
              <a:rPr lang="fr-FR" sz="3600" b="0" i="1" dirty="0" err="1" smtClean="0">
                <a:solidFill>
                  <a:srgbClr val="18579B"/>
                </a:solidFill>
                <a:latin typeface="Comic Sans MS" charset="0"/>
              </a:rPr>
              <a:t>properties</a:t>
            </a:r>
            <a:r>
              <a:rPr lang="fr-FR" sz="3600" b="0" i="1" dirty="0" smtClean="0">
                <a:solidFill>
                  <a:srgbClr val="18579B"/>
                </a:solidFill>
                <a:latin typeface="Comic Sans MS" charset="0"/>
              </a:rPr>
              <a:t> of </a:t>
            </a:r>
            <a:r>
              <a:rPr lang="fr-FR" sz="3600" b="0" i="1" dirty="0" err="1" smtClean="0">
                <a:solidFill>
                  <a:srgbClr val="18579B"/>
                </a:solidFill>
                <a:latin typeface="Comic Sans MS" charset="0"/>
              </a:rPr>
              <a:t>fluorinated</a:t>
            </a:r>
            <a:r>
              <a:rPr lang="fr-FR" sz="3600" b="0" i="1" dirty="0" smtClean="0">
                <a:solidFill>
                  <a:srgbClr val="18579B"/>
                </a:solidFill>
                <a:latin typeface="Comic Sans MS" charset="0"/>
              </a:rPr>
              <a:t> </a:t>
            </a:r>
            <a:r>
              <a:rPr lang="fr-FR" sz="3600" b="0" i="1" dirty="0" err="1" smtClean="0">
                <a:solidFill>
                  <a:srgbClr val="18579B"/>
                </a:solidFill>
                <a:latin typeface="Comic Sans MS" charset="0"/>
              </a:rPr>
              <a:t>nanocarbons</a:t>
            </a:r>
            <a:endParaRPr lang="fr-FR" b="0" dirty="0">
              <a:solidFill>
                <a:srgbClr val="18579B"/>
              </a:solidFill>
            </a:endParaRPr>
          </a:p>
        </p:txBody>
      </p:sp>
      <p:pic>
        <p:nvPicPr>
          <p:cNvPr id="6" name="Picture 2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8" y="155576"/>
            <a:ext cx="735712" cy="431999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155" y="153376"/>
            <a:ext cx="725716" cy="431999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utoShape 17"/>
          <p:cNvSpPr>
            <a:spLocks noChangeArrowheads="1"/>
          </p:cNvSpPr>
          <p:nvPr/>
        </p:nvSpPr>
        <p:spPr bwMode="auto">
          <a:xfrm>
            <a:off x="5324061" y="2008188"/>
            <a:ext cx="525198" cy="392112"/>
          </a:xfrm>
          <a:prstGeom prst="curvedRightArrow">
            <a:avLst>
              <a:gd name="adj1" fmla="val 20000"/>
              <a:gd name="adj2" fmla="val 40000"/>
              <a:gd name="adj3" fmla="val 43056"/>
            </a:avLst>
          </a:prstGeom>
          <a:gradFill rotWithShape="0">
            <a:gsLst>
              <a:gs pos="28000">
                <a:schemeClr val="bg2">
                  <a:lumMod val="25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  <a:gs pos="69000">
                <a:schemeClr val="accent2">
                  <a:lumMod val="40000"/>
                  <a:lumOff val="60000"/>
                </a:schemeClr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fr-FR" b="0">
              <a:solidFill>
                <a:srgbClr val="FF0000"/>
              </a:solidFill>
            </a:endParaRPr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5820684" y="2076450"/>
            <a:ext cx="3278188" cy="1003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just"/>
            <a:r>
              <a:rPr lang="fr-FR" i="1" dirty="0" err="1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F</a:t>
            </a:r>
            <a:r>
              <a:rPr lang="fr-FR" i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luorinated</a:t>
            </a:r>
            <a:r>
              <a:rPr lang="fr-FR" i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  <a:r>
              <a:rPr lang="fr-FR" i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nanocarbons</a:t>
            </a:r>
            <a:endParaRPr lang="fr-FR" i="1" dirty="0">
              <a:solidFill>
                <a:schemeClr val="tx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  <a:p>
            <a:pPr algn="just"/>
            <a:r>
              <a:rPr lang="fr-FR" i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present</a:t>
            </a:r>
            <a:r>
              <a:rPr lang="fr-FR" i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excellent friction</a:t>
            </a:r>
          </a:p>
          <a:p>
            <a:pPr algn="just"/>
            <a:r>
              <a:rPr lang="fr-FR" i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reduction</a:t>
            </a:r>
            <a:r>
              <a:rPr lang="fr-FR" i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  <a:r>
              <a:rPr lang="fr-FR" i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properties</a:t>
            </a:r>
            <a:r>
              <a:rPr lang="fr-FR" i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 </a:t>
            </a:r>
            <a:endParaRPr lang="fr-FR" b="0" dirty="0">
              <a:solidFill>
                <a:schemeClr val="tx2">
                  <a:lumMod val="75000"/>
                  <a:lumOff val="25000"/>
                </a:schemeClr>
              </a:solidFill>
              <a:latin typeface="Comic Sans MS" charset="0"/>
            </a:endParaRPr>
          </a:p>
        </p:txBody>
      </p:sp>
      <p:sp>
        <p:nvSpPr>
          <p:cNvPr id="27" name="AutoShape 17"/>
          <p:cNvSpPr>
            <a:spLocks noChangeArrowheads="1"/>
          </p:cNvSpPr>
          <p:nvPr/>
        </p:nvSpPr>
        <p:spPr bwMode="auto">
          <a:xfrm>
            <a:off x="5324061" y="4535488"/>
            <a:ext cx="525198" cy="392112"/>
          </a:xfrm>
          <a:prstGeom prst="curvedRightArrow">
            <a:avLst>
              <a:gd name="adj1" fmla="val 20000"/>
              <a:gd name="adj2" fmla="val 40000"/>
              <a:gd name="adj3" fmla="val 43056"/>
            </a:avLst>
          </a:prstGeom>
          <a:gradFill rotWithShape="0">
            <a:gsLst>
              <a:gs pos="28000">
                <a:schemeClr val="bg2">
                  <a:lumMod val="25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  <a:gs pos="69000">
                <a:schemeClr val="accent2">
                  <a:lumMod val="40000"/>
                  <a:lumOff val="60000"/>
                </a:schemeClr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fr-FR" b="0">
              <a:solidFill>
                <a:srgbClr val="FF0000"/>
              </a:solidFill>
            </a:endParaRPr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5820684" y="4451350"/>
            <a:ext cx="3278188" cy="1003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just"/>
            <a:r>
              <a:rPr lang="fr-FR" i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Different</a:t>
            </a:r>
            <a:r>
              <a:rPr lang="fr-FR" i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friction </a:t>
            </a:r>
            <a:r>
              <a:rPr lang="fr-FR" i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reduction</a:t>
            </a:r>
            <a:r>
              <a:rPr lang="fr-FR" i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</a:p>
          <a:p>
            <a:pPr algn="just"/>
            <a:r>
              <a:rPr lang="fr-FR" i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mechanisms</a:t>
            </a:r>
            <a:endParaRPr lang="fr-FR" i="1" dirty="0" smtClean="0">
              <a:solidFill>
                <a:schemeClr val="tx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sp>
        <p:nvSpPr>
          <p:cNvPr id="29" name="Text Box 15"/>
          <p:cNvSpPr txBox="1">
            <a:spLocks noChangeArrowheads="1"/>
          </p:cNvSpPr>
          <p:nvPr/>
        </p:nvSpPr>
        <p:spPr bwMode="auto">
          <a:xfrm>
            <a:off x="5205413" y="1435100"/>
            <a:ext cx="259217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400" b="0" dirty="0">
                <a:solidFill>
                  <a:srgbClr val="184B5B"/>
                </a:solidFill>
                <a:latin typeface="Comic Sans MS" charset="0"/>
                <a:cs typeface="+mn-cs"/>
                <a:sym typeface="Monotype Sorts" charset="0"/>
              </a:rPr>
              <a:t></a:t>
            </a:r>
            <a:r>
              <a:rPr lang="fr-FR" sz="1800" b="0" dirty="0">
                <a:solidFill>
                  <a:srgbClr val="184B5B"/>
                </a:solidFill>
                <a:latin typeface="Comic Sans MS" charset="0"/>
                <a:cs typeface="+mn-cs"/>
                <a:sym typeface="Monotype Sorts" charset="0"/>
              </a:rPr>
              <a:t> </a:t>
            </a:r>
            <a:r>
              <a:rPr lang="fr-FR" sz="1800" b="0" dirty="0" err="1" smtClean="0">
                <a:solidFill>
                  <a:srgbClr val="184B5B"/>
                </a:solidFill>
                <a:latin typeface="Comic Sans MS" charset="0"/>
                <a:cs typeface="+mn-cs"/>
              </a:rPr>
              <a:t>Very</a:t>
            </a:r>
            <a:r>
              <a:rPr lang="fr-FR" sz="1800" b="0" dirty="0" smtClean="0">
                <a:solidFill>
                  <a:srgbClr val="184B5B"/>
                </a:solidFill>
                <a:latin typeface="Comic Sans MS" charset="0"/>
                <a:cs typeface="+mn-cs"/>
              </a:rPr>
              <a:t> </a:t>
            </a:r>
            <a:r>
              <a:rPr lang="fr-FR" sz="1800" b="0" dirty="0" err="1" smtClean="0">
                <a:solidFill>
                  <a:srgbClr val="184B5B"/>
                </a:solidFill>
                <a:latin typeface="Comic Sans MS" charset="0"/>
                <a:cs typeface="+mn-cs"/>
              </a:rPr>
              <a:t>low</a:t>
            </a:r>
            <a:r>
              <a:rPr lang="fr-FR" sz="1800" b="0" dirty="0" smtClean="0">
                <a:solidFill>
                  <a:srgbClr val="184B5B"/>
                </a:solidFill>
                <a:latin typeface="Comic Sans MS" charset="0"/>
                <a:cs typeface="+mn-cs"/>
              </a:rPr>
              <a:t> values of </a:t>
            </a:r>
            <a:r>
              <a:rPr lang="fr-FR" sz="1800" b="0" dirty="0" smtClean="0">
                <a:solidFill>
                  <a:srgbClr val="184B5B"/>
                </a:solidFill>
                <a:latin typeface="Symbol" charset="2"/>
                <a:cs typeface="Symbol" charset="2"/>
              </a:rPr>
              <a:t>m</a:t>
            </a:r>
            <a:endParaRPr lang="fr-FR" sz="1800" b="0" dirty="0">
              <a:solidFill>
                <a:srgbClr val="184B5B"/>
              </a:solidFill>
              <a:latin typeface="Symbol" charset="2"/>
              <a:cs typeface="Symbol" charset="2"/>
            </a:endParaRPr>
          </a:p>
        </p:txBody>
      </p:sp>
      <p:sp>
        <p:nvSpPr>
          <p:cNvPr id="30" name="Text Box 15"/>
          <p:cNvSpPr txBox="1">
            <a:spLocks noChangeArrowheads="1"/>
          </p:cNvSpPr>
          <p:nvPr/>
        </p:nvSpPr>
        <p:spPr bwMode="auto">
          <a:xfrm>
            <a:off x="5205413" y="3378200"/>
            <a:ext cx="373692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285750" indent="-285750">
              <a:buFont typeface="Monotype Sorts" charset="0"/>
              <a:buChar char="l"/>
              <a:defRPr/>
            </a:pPr>
            <a:r>
              <a:rPr lang="fr-FR" sz="1800" b="0" dirty="0" err="1" smtClean="0">
                <a:solidFill>
                  <a:srgbClr val="184B5B"/>
                </a:solidFill>
                <a:latin typeface="Comic Sans MS"/>
                <a:cs typeface="Comic Sans MS"/>
              </a:rPr>
              <a:t>Different</a:t>
            </a:r>
            <a:r>
              <a:rPr lang="fr-FR" sz="1800" b="0" dirty="0" smtClean="0">
                <a:solidFill>
                  <a:srgbClr val="184B5B"/>
                </a:solidFill>
                <a:latin typeface="Comic Sans MS"/>
                <a:cs typeface="Comic Sans MS"/>
              </a:rPr>
              <a:t> </a:t>
            </a:r>
            <a:r>
              <a:rPr lang="fr-FR" sz="1800" b="0" dirty="0" err="1" smtClean="0">
                <a:solidFill>
                  <a:srgbClr val="184B5B"/>
                </a:solidFill>
                <a:latin typeface="Comic Sans MS"/>
                <a:cs typeface="Comic Sans MS"/>
              </a:rPr>
              <a:t>tribologic</a:t>
            </a:r>
            <a:r>
              <a:rPr lang="fr-FR" sz="1800" b="0" dirty="0" smtClean="0">
                <a:solidFill>
                  <a:srgbClr val="184B5B"/>
                </a:solidFill>
                <a:latin typeface="Comic Sans MS"/>
                <a:cs typeface="Comic Sans MS"/>
              </a:rPr>
              <a:t> </a:t>
            </a:r>
            <a:r>
              <a:rPr lang="fr-FR" sz="1800" b="0" dirty="0" err="1" smtClean="0">
                <a:solidFill>
                  <a:srgbClr val="184B5B"/>
                </a:solidFill>
                <a:latin typeface="Comic Sans MS"/>
                <a:cs typeface="Comic Sans MS"/>
              </a:rPr>
              <a:t>behaviour</a:t>
            </a:r>
            <a:endParaRPr lang="fr-FR" sz="1800" b="0" dirty="0" smtClean="0">
              <a:solidFill>
                <a:srgbClr val="184B5B"/>
              </a:solidFill>
              <a:latin typeface="Comic Sans MS"/>
              <a:cs typeface="Comic Sans MS"/>
            </a:endParaRPr>
          </a:p>
          <a:p>
            <a:pPr>
              <a:defRPr/>
            </a:pPr>
            <a:r>
              <a:rPr lang="fr-FR" dirty="0" err="1">
                <a:solidFill>
                  <a:srgbClr val="184B5B"/>
                </a:solidFill>
                <a:latin typeface="Comic Sans MS"/>
                <a:cs typeface="Comic Sans MS"/>
              </a:rPr>
              <a:t>d</a:t>
            </a:r>
            <a:r>
              <a:rPr lang="fr-FR" sz="1800" b="0" dirty="0" err="1" smtClean="0">
                <a:solidFill>
                  <a:srgbClr val="184B5B"/>
                </a:solidFill>
                <a:latin typeface="Comic Sans MS"/>
                <a:cs typeface="Comic Sans MS"/>
              </a:rPr>
              <a:t>epending</a:t>
            </a:r>
            <a:r>
              <a:rPr lang="fr-FR" sz="1800" b="0" dirty="0" smtClean="0">
                <a:solidFill>
                  <a:srgbClr val="184B5B"/>
                </a:solidFill>
                <a:latin typeface="Comic Sans MS"/>
                <a:cs typeface="Comic Sans MS"/>
              </a:rPr>
              <a:t> on the </a:t>
            </a:r>
            <a:r>
              <a:rPr lang="fr-FR" sz="1800" b="0" dirty="0" err="1" smtClean="0">
                <a:solidFill>
                  <a:srgbClr val="184B5B"/>
                </a:solidFill>
                <a:latin typeface="Comic Sans MS"/>
                <a:cs typeface="Comic Sans MS"/>
              </a:rPr>
              <a:t>morphology</a:t>
            </a:r>
            <a:r>
              <a:rPr lang="fr-FR" sz="1800" b="0" dirty="0" smtClean="0">
                <a:solidFill>
                  <a:srgbClr val="184B5B"/>
                </a:solidFill>
                <a:latin typeface="Comic Sans MS"/>
                <a:cs typeface="Comic Sans MS"/>
              </a:rPr>
              <a:t> of </a:t>
            </a:r>
          </a:p>
          <a:p>
            <a:pPr>
              <a:defRPr/>
            </a:pPr>
            <a:r>
              <a:rPr lang="fr-FR" dirty="0">
                <a:solidFill>
                  <a:srgbClr val="184B5B"/>
                </a:solidFill>
                <a:latin typeface="Comic Sans MS"/>
                <a:cs typeface="Comic Sans MS"/>
              </a:rPr>
              <a:t>t</a:t>
            </a:r>
            <a:r>
              <a:rPr lang="fr-FR" dirty="0" smtClean="0">
                <a:solidFill>
                  <a:srgbClr val="184B5B"/>
                </a:solidFill>
                <a:latin typeface="Comic Sans MS"/>
                <a:cs typeface="Comic Sans MS"/>
              </a:rPr>
              <a:t>he </a:t>
            </a:r>
            <a:r>
              <a:rPr lang="fr-FR" dirty="0" err="1" smtClean="0">
                <a:solidFill>
                  <a:srgbClr val="184B5B"/>
                </a:solidFill>
                <a:latin typeface="Comic Sans MS"/>
                <a:cs typeface="Comic Sans MS"/>
              </a:rPr>
              <a:t>particles</a:t>
            </a:r>
            <a:endParaRPr lang="fr-FR" sz="1800" b="0" dirty="0">
              <a:solidFill>
                <a:srgbClr val="184B5B"/>
              </a:solidFill>
              <a:latin typeface="Comic Sans MS"/>
              <a:cs typeface="Comic Sans MS"/>
            </a:endParaRPr>
          </a:p>
        </p:txBody>
      </p:sp>
      <p:grpSp>
        <p:nvGrpSpPr>
          <p:cNvPr id="15" name="Grouper 14"/>
          <p:cNvGrpSpPr/>
          <p:nvPr/>
        </p:nvGrpSpPr>
        <p:grpSpPr>
          <a:xfrm>
            <a:off x="82550" y="1392238"/>
            <a:ext cx="5197475" cy="4484687"/>
            <a:chOff x="107950" y="1430338"/>
            <a:chExt cx="5197475" cy="4484687"/>
          </a:xfrm>
        </p:grpSpPr>
        <p:grpSp>
          <p:nvGrpSpPr>
            <p:cNvPr id="16" name="Grouper 15"/>
            <p:cNvGrpSpPr/>
            <p:nvPr/>
          </p:nvGrpSpPr>
          <p:grpSpPr>
            <a:xfrm>
              <a:off x="107950" y="1430338"/>
              <a:ext cx="5197475" cy="4484687"/>
              <a:chOff x="107950" y="1557338"/>
              <a:chExt cx="5197475" cy="4484687"/>
            </a:xfrm>
          </p:grpSpPr>
          <p:sp>
            <p:nvSpPr>
              <p:cNvPr id="24" name="Rectangle 12"/>
              <p:cNvSpPr>
                <a:spLocks noChangeArrowheads="1"/>
              </p:cNvSpPr>
              <p:nvPr/>
            </p:nvSpPr>
            <p:spPr bwMode="auto">
              <a:xfrm>
                <a:off x="107950" y="1557338"/>
                <a:ext cx="4953000" cy="4484687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cs typeface="+mn-cs"/>
                </a:endParaRPr>
              </a:p>
            </p:txBody>
          </p:sp>
          <p:pic>
            <p:nvPicPr>
              <p:cNvPr id="31" name="Image 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0825" y="1628775"/>
                <a:ext cx="5054600" cy="4381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18" name="Connecteur droit 17"/>
            <p:cNvCxnSpPr/>
            <p:nvPr/>
          </p:nvCxnSpPr>
          <p:spPr>
            <a:xfrm>
              <a:off x="1007180" y="3134698"/>
              <a:ext cx="2340684" cy="510326"/>
            </a:xfrm>
            <a:prstGeom prst="line">
              <a:avLst/>
            </a:prstGeom>
            <a:ln w="3175" cmpd="sng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>
              <a:off x="3347864" y="3645024"/>
              <a:ext cx="1287636" cy="0"/>
            </a:xfrm>
            <a:prstGeom prst="line">
              <a:avLst/>
            </a:prstGeom>
            <a:ln w="3175" cmpd="sng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>
              <a:off x="1019880" y="2813049"/>
              <a:ext cx="461787" cy="920875"/>
            </a:xfrm>
            <a:prstGeom prst="line">
              <a:avLst/>
            </a:prstGeom>
            <a:ln w="6350" cmpd="sng">
              <a:solidFill>
                <a:srgbClr val="0000F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>
              <a:off x="1553633" y="3788833"/>
              <a:ext cx="2948767" cy="0"/>
            </a:xfrm>
            <a:prstGeom prst="line">
              <a:avLst/>
            </a:prstGeom>
            <a:ln w="6350" cmpd="sng">
              <a:solidFill>
                <a:srgbClr val="0000F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>
              <a:off x="1007182" y="3865033"/>
              <a:ext cx="3596763" cy="0"/>
            </a:xfrm>
            <a:prstGeom prst="line">
              <a:avLst/>
            </a:prstGeom>
            <a:ln w="6350" cmpd="sng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12994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647206" y="6504268"/>
            <a:ext cx="990600" cy="365125"/>
          </a:xfrm>
        </p:spPr>
        <p:txBody>
          <a:bodyPr/>
          <a:lstStyle/>
          <a:p>
            <a:fld id="{59F2A999-BDEE-7342-9672-F131A73F7479}" type="slidenum">
              <a:rPr lang="fr-FR" smtClean="0"/>
              <a:t>15</a:t>
            </a:fld>
            <a:endParaRPr lang="fr-FR" dirty="0"/>
          </a:p>
        </p:txBody>
      </p:sp>
      <p:sp>
        <p:nvSpPr>
          <p:cNvPr id="5" name="Rectangle 50"/>
          <p:cNvSpPr>
            <a:spLocks noChangeArrowheads="1"/>
          </p:cNvSpPr>
          <p:nvPr/>
        </p:nvSpPr>
        <p:spPr bwMode="auto">
          <a:xfrm>
            <a:off x="292100" y="-174425"/>
            <a:ext cx="7605805" cy="762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DFDFD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fr-FR" sz="3600" b="0" i="1" dirty="0" smtClean="0">
                <a:solidFill>
                  <a:srgbClr val="18579B"/>
                </a:solidFill>
                <a:latin typeface="Comic Sans MS"/>
                <a:cs typeface="Comic Sans MS"/>
              </a:rPr>
              <a:t>Friction </a:t>
            </a:r>
            <a:r>
              <a:rPr lang="fr-FR" sz="3600" b="0" i="1" dirty="0" err="1" smtClean="0">
                <a:solidFill>
                  <a:srgbClr val="18579B"/>
                </a:solidFill>
                <a:latin typeface="Comic Sans MS"/>
                <a:cs typeface="Comic Sans MS"/>
              </a:rPr>
              <a:t>reduction</a:t>
            </a:r>
            <a:r>
              <a:rPr lang="fr-FR" sz="3600" b="0" i="1" dirty="0" smtClean="0">
                <a:solidFill>
                  <a:srgbClr val="18579B"/>
                </a:solidFill>
                <a:latin typeface="Comic Sans MS"/>
                <a:cs typeface="Comic Sans MS"/>
              </a:rPr>
              <a:t> </a:t>
            </a:r>
            <a:r>
              <a:rPr lang="fr-FR" sz="3600" b="0" i="1" dirty="0" err="1" smtClean="0">
                <a:solidFill>
                  <a:srgbClr val="18579B"/>
                </a:solidFill>
                <a:latin typeface="Comic Sans MS"/>
                <a:cs typeface="Comic Sans MS"/>
              </a:rPr>
              <a:t>mechanisms</a:t>
            </a:r>
            <a:endParaRPr lang="fr-FR" b="0" dirty="0">
              <a:solidFill>
                <a:srgbClr val="18579B"/>
              </a:solidFill>
              <a:latin typeface="Comic Sans MS"/>
              <a:cs typeface="Comic Sans MS"/>
            </a:endParaRPr>
          </a:p>
        </p:txBody>
      </p:sp>
      <p:pic>
        <p:nvPicPr>
          <p:cNvPr id="6" name="Picture 2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8" y="155576"/>
            <a:ext cx="735712" cy="431999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155" y="153376"/>
            <a:ext cx="725716" cy="431999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1" name="Connecteur droit 100"/>
          <p:cNvCxnSpPr/>
          <p:nvPr/>
        </p:nvCxnSpPr>
        <p:spPr bwMode="auto">
          <a:xfrm>
            <a:off x="6298118" y="2528888"/>
            <a:ext cx="46672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3" name="Text Box 13"/>
          <p:cNvSpPr txBox="1">
            <a:spLocks noChangeArrowheads="1"/>
          </p:cNvSpPr>
          <p:nvPr/>
        </p:nvSpPr>
        <p:spPr bwMode="auto">
          <a:xfrm>
            <a:off x="12700" y="990600"/>
            <a:ext cx="925961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2200" b="0" dirty="0" smtClean="0">
                <a:latin typeface="Comic Sans MS" charset="0"/>
                <a:ea typeface="SimSun" charset="0"/>
                <a:cs typeface="SimSun" charset="0"/>
              </a:rPr>
              <a:t>Friction reduction mechanisms of CNFs: </a:t>
            </a:r>
            <a:r>
              <a:rPr lang="fr-FR" altLang="zh-CN" sz="2200" b="0" dirty="0" err="1" smtClean="0">
                <a:latin typeface="Comic Sans MS" charset="0"/>
                <a:ea typeface="SimSun" charset="0"/>
                <a:cs typeface="SimSun" charset="0"/>
              </a:rPr>
              <a:t>correlation</a:t>
            </a:r>
            <a:r>
              <a:rPr lang="fr-FR" altLang="zh-CN" sz="2200" b="0" dirty="0" smtClean="0">
                <a:latin typeface="Comic Sans MS" charset="0"/>
                <a:ea typeface="SimSun" charset="0"/>
                <a:cs typeface="SimSun" charset="0"/>
              </a:rPr>
              <a:t> </a:t>
            </a:r>
            <a:r>
              <a:rPr lang="fr-FR" altLang="zh-CN" sz="2200" b="0" dirty="0" err="1" smtClean="0">
                <a:latin typeface="Comic Sans MS" charset="0"/>
                <a:ea typeface="SimSun" charset="0"/>
                <a:cs typeface="SimSun" charset="0"/>
              </a:rPr>
              <a:t>between</a:t>
            </a:r>
            <a:r>
              <a:rPr lang="fr-FR" altLang="zh-CN" sz="2200" b="0" dirty="0" smtClean="0">
                <a:latin typeface="Comic Sans MS" charset="0"/>
                <a:ea typeface="SimSun" charset="0"/>
                <a:cs typeface="SimSun" charset="0"/>
              </a:rPr>
              <a:t> friction</a:t>
            </a:r>
          </a:p>
          <a:p>
            <a:pPr eaLnBrk="1" hangingPunct="1"/>
            <a:r>
              <a:rPr lang="fr-FR" altLang="zh-CN" sz="2200" dirty="0" err="1">
                <a:latin typeface="Comic Sans MS" charset="0"/>
                <a:ea typeface="SimSun" charset="0"/>
                <a:cs typeface="SimSun" charset="0"/>
              </a:rPr>
              <a:t>p</a:t>
            </a:r>
            <a:r>
              <a:rPr lang="fr-FR" altLang="zh-CN" sz="2200" dirty="0" err="1" smtClean="0">
                <a:latin typeface="Comic Sans MS" charset="0"/>
                <a:ea typeface="SimSun" charset="0"/>
                <a:cs typeface="SimSun" charset="0"/>
              </a:rPr>
              <a:t>roperties</a:t>
            </a:r>
            <a:r>
              <a:rPr lang="fr-FR" altLang="zh-CN" sz="2200" dirty="0" smtClean="0">
                <a:latin typeface="Comic Sans MS" charset="0"/>
                <a:ea typeface="SimSun" charset="0"/>
                <a:cs typeface="SimSun" charset="0"/>
              </a:rPr>
              <a:t> and structural </a:t>
            </a:r>
            <a:r>
              <a:rPr lang="fr-FR" altLang="zh-CN" sz="2200" dirty="0" err="1" smtClean="0">
                <a:latin typeface="Comic Sans MS" charset="0"/>
                <a:ea typeface="SimSun" charset="0"/>
                <a:cs typeface="SimSun" charset="0"/>
              </a:rPr>
              <a:t>characterizations</a:t>
            </a:r>
            <a:endParaRPr lang="en-US" altLang="zh-CN" sz="2200" b="0" dirty="0">
              <a:latin typeface="Comic Sans MS" charset="0"/>
              <a:ea typeface="SimSun" charset="0"/>
              <a:cs typeface="SimSun" charset="0"/>
            </a:endParaRPr>
          </a:p>
        </p:txBody>
      </p:sp>
      <p:graphicFrame>
        <p:nvGraphicFramePr>
          <p:cNvPr id="44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2406139"/>
              </p:ext>
            </p:extLst>
          </p:nvPr>
        </p:nvGraphicFramePr>
        <p:xfrm>
          <a:off x="152400" y="2311400"/>
          <a:ext cx="5268913" cy="366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8" name="Document" r:id="rId5" imgW="3069336" imgH="2136648" progId="Word.Document.8">
                  <p:embed/>
                </p:oleObj>
              </mc:Choice>
              <mc:Fallback>
                <p:oleObj name="Document" r:id="rId5" imgW="3069336" imgH="2136648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2311400"/>
                        <a:ext cx="5268913" cy="3667125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Text Box 27"/>
          <p:cNvSpPr txBox="1">
            <a:spLocks noChangeArrowheads="1"/>
          </p:cNvSpPr>
          <p:nvPr/>
        </p:nvSpPr>
        <p:spPr bwMode="auto">
          <a:xfrm>
            <a:off x="5486400" y="2390775"/>
            <a:ext cx="3657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Monotype Sorts" charset="0"/>
              <a:buNone/>
            </a:pPr>
            <a:r>
              <a:rPr lang="fr-FR" b="0" dirty="0">
                <a:solidFill>
                  <a:srgbClr val="184B5B"/>
                </a:solidFill>
                <a:latin typeface="Comic Sans MS" charset="0"/>
                <a:sym typeface="Monotype Sorts" charset="0"/>
              </a:rPr>
              <a:t></a:t>
            </a:r>
            <a:r>
              <a:rPr lang="fr-FR" b="0" dirty="0">
                <a:solidFill>
                  <a:srgbClr val="184B5B"/>
                </a:solidFill>
                <a:latin typeface="Comic Sans MS" charset="0"/>
              </a:rPr>
              <a:t> </a:t>
            </a:r>
            <a:r>
              <a:rPr lang="fr-FR" b="0" dirty="0" err="1">
                <a:solidFill>
                  <a:srgbClr val="184B5B"/>
                </a:solidFill>
                <a:latin typeface="Comic Sans MS" charset="0"/>
              </a:rPr>
              <a:t>Lattice</a:t>
            </a:r>
            <a:r>
              <a:rPr lang="fr-FR" b="0" dirty="0">
                <a:solidFill>
                  <a:srgbClr val="184B5B"/>
                </a:solidFill>
                <a:latin typeface="Comic Sans MS" charset="0"/>
              </a:rPr>
              <a:t> </a:t>
            </a:r>
            <a:r>
              <a:rPr lang="fr-FR" b="0" dirty="0" err="1">
                <a:solidFill>
                  <a:srgbClr val="184B5B"/>
                </a:solidFill>
                <a:latin typeface="Comic Sans MS" charset="0"/>
              </a:rPr>
              <a:t>fringes</a:t>
            </a:r>
            <a:r>
              <a:rPr lang="fr-FR" b="0" dirty="0">
                <a:solidFill>
                  <a:srgbClr val="184B5B"/>
                </a:solidFill>
                <a:latin typeface="Comic Sans MS" charset="0"/>
              </a:rPr>
              <a:t> </a:t>
            </a:r>
            <a:r>
              <a:rPr lang="fr-FR" b="0" dirty="0" err="1">
                <a:solidFill>
                  <a:srgbClr val="184B5B"/>
                </a:solidFill>
                <a:latin typeface="Comic Sans MS" charset="0"/>
              </a:rPr>
              <a:t>corresponding</a:t>
            </a:r>
            <a:endParaRPr lang="fr-FR" b="0" dirty="0">
              <a:solidFill>
                <a:srgbClr val="184B5B"/>
              </a:solidFill>
              <a:latin typeface="Comic Sans MS" charset="0"/>
            </a:endParaRPr>
          </a:p>
          <a:p>
            <a:pPr>
              <a:buFont typeface="Monotype Sorts" charset="0"/>
              <a:buNone/>
            </a:pPr>
            <a:r>
              <a:rPr lang="fr-FR" b="0" dirty="0">
                <a:solidFill>
                  <a:srgbClr val="184B5B"/>
                </a:solidFill>
                <a:latin typeface="Comic Sans MS" charset="0"/>
              </a:rPr>
              <a:t>to </a:t>
            </a:r>
            <a:r>
              <a:rPr lang="fr-FR" b="0" dirty="0" err="1">
                <a:solidFill>
                  <a:srgbClr val="184B5B"/>
                </a:solidFill>
                <a:latin typeface="Comic Sans MS" charset="0"/>
              </a:rPr>
              <a:t>graphitic</a:t>
            </a:r>
            <a:r>
              <a:rPr lang="fr-FR" b="0" dirty="0">
                <a:solidFill>
                  <a:srgbClr val="184B5B"/>
                </a:solidFill>
                <a:latin typeface="Comic Sans MS" charset="0"/>
              </a:rPr>
              <a:t> structure  are</a:t>
            </a:r>
          </a:p>
          <a:p>
            <a:pPr>
              <a:buFont typeface="Monotype Sorts" charset="0"/>
              <a:buNone/>
            </a:pPr>
            <a:r>
              <a:rPr lang="fr-FR" b="0" dirty="0">
                <a:solidFill>
                  <a:srgbClr val="184B5B"/>
                </a:solidFill>
                <a:latin typeface="Comic Sans MS" charset="0"/>
              </a:rPr>
              <a:t>visible in the </a:t>
            </a:r>
            <a:r>
              <a:rPr lang="fr-FR" b="0" dirty="0" err="1">
                <a:solidFill>
                  <a:srgbClr val="184B5B"/>
                </a:solidFill>
                <a:latin typeface="Comic Sans MS" charset="0"/>
              </a:rPr>
              <a:t>internal</a:t>
            </a:r>
            <a:r>
              <a:rPr lang="fr-FR" b="0" dirty="0">
                <a:solidFill>
                  <a:srgbClr val="184B5B"/>
                </a:solidFill>
                <a:latin typeface="Comic Sans MS" charset="0"/>
              </a:rPr>
              <a:t> part of</a:t>
            </a:r>
          </a:p>
          <a:p>
            <a:r>
              <a:rPr lang="fr-FR" b="0" dirty="0">
                <a:solidFill>
                  <a:srgbClr val="184B5B"/>
                </a:solidFill>
                <a:latin typeface="Comic Sans MS" charset="0"/>
              </a:rPr>
              <a:t>the </a:t>
            </a:r>
            <a:r>
              <a:rPr lang="fr-FR" b="0" dirty="0" err="1" smtClean="0">
                <a:solidFill>
                  <a:srgbClr val="184B5B"/>
                </a:solidFill>
                <a:latin typeface="Comic Sans MS" charset="0"/>
              </a:rPr>
              <a:t>fiber</a:t>
            </a:r>
            <a:endParaRPr lang="fr-FR" b="0" dirty="0">
              <a:solidFill>
                <a:srgbClr val="184B5B"/>
              </a:solidFill>
              <a:latin typeface="Comic Sans MS" charset="0"/>
            </a:endParaRPr>
          </a:p>
        </p:txBody>
      </p:sp>
      <p:sp>
        <p:nvSpPr>
          <p:cNvPr id="46" name="Text Box 28"/>
          <p:cNvSpPr txBox="1">
            <a:spLocks noChangeArrowheads="1"/>
          </p:cNvSpPr>
          <p:nvPr/>
        </p:nvSpPr>
        <p:spPr bwMode="auto">
          <a:xfrm>
            <a:off x="5562600" y="4216400"/>
            <a:ext cx="3581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Monotype Sorts" charset="0"/>
              <a:buNone/>
            </a:pPr>
            <a:r>
              <a:rPr lang="fr-FR" b="0" dirty="0">
                <a:solidFill>
                  <a:srgbClr val="184B5B"/>
                </a:solidFill>
                <a:latin typeface="Comic Sans MS" charset="0"/>
                <a:sym typeface="Monotype Sorts" charset="0"/>
              </a:rPr>
              <a:t></a:t>
            </a:r>
            <a:r>
              <a:rPr lang="fr-FR" b="0" dirty="0">
                <a:solidFill>
                  <a:srgbClr val="184B5B"/>
                </a:solidFill>
                <a:latin typeface="Comic Sans MS" charset="0"/>
              </a:rPr>
              <a:t> </a:t>
            </a:r>
            <a:r>
              <a:rPr lang="fr-FR" b="0" dirty="0" err="1">
                <a:solidFill>
                  <a:srgbClr val="184B5B"/>
                </a:solidFill>
                <a:latin typeface="Comic Sans MS" charset="0"/>
              </a:rPr>
              <a:t>Presence</a:t>
            </a:r>
            <a:r>
              <a:rPr lang="fr-FR" b="0" dirty="0">
                <a:solidFill>
                  <a:srgbClr val="184B5B"/>
                </a:solidFill>
                <a:latin typeface="Comic Sans MS" charset="0"/>
              </a:rPr>
              <a:t> of fluorine </a:t>
            </a:r>
            <a:r>
              <a:rPr lang="fr-FR" b="0" dirty="0" err="1">
                <a:solidFill>
                  <a:srgbClr val="184B5B"/>
                </a:solidFill>
                <a:latin typeface="Comic Sans MS" charset="0"/>
              </a:rPr>
              <a:t>at</a:t>
            </a:r>
            <a:r>
              <a:rPr lang="fr-FR" b="0" dirty="0">
                <a:solidFill>
                  <a:srgbClr val="184B5B"/>
                </a:solidFill>
                <a:latin typeface="Comic Sans MS" charset="0"/>
              </a:rPr>
              <a:t> the</a:t>
            </a:r>
          </a:p>
          <a:p>
            <a:pPr>
              <a:buFont typeface="Monotype Sorts" charset="0"/>
              <a:buNone/>
            </a:pPr>
            <a:r>
              <a:rPr lang="fr-FR" b="0" dirty="0" err="1">
                <a:solidFill>
                  <a:srgbClr val="184B5B"/>
                </a:solidFill>
                <a:latin typeface="Comic Sans MS" charset="0"/>
              </a:rPr>
              <a:t>periphery</a:t>
            </a:r>
            <a:endParaRPr lang="fr-FR" b="0" dirty="0">
              <a:solidFill>
                <a:srgbClr val="184B5B"/>
              </a:solidFill>
              <a:latin typeface="Comic Sans MS" charset="0"/>
            </a:endParaRPr>
          </a:p>
        </p:txBody>
      </p:sp>
      <p:sp>
        <p:nvSpPr>
          <p:cNvPr id="48" name="AutoShape 17"/>
          <p:cNvSpPr>
            <a:spLocks noChangeArrowheads="1"/>
          </p:cNvSpPr>
          <p:nvPr/>
        </p:nvSpPr>
        <p:spPr bwMode="auto">
          <a:xfrm>
            <a:off x="76711" y="6034088"/>
            <a:ext cx="525198" cy="392112"/>
          </a:xfrm>
          <a:prstGeom prst="curvedRightArrow">
            <a:avLst>
              <a:gd name="adj1" fmla="val 20000"/>
              <a:gd name="adj2" fmla="val 40000"/>
              <a:gd name="adj3" fmla="val 43056"/>
            </a:avLst>
          </a:prstGeom>
          <a:gradFill rotWithShape="0">
            <a:gsLst>
              <a:gs pos="28000">
                <a:schemeClr val="bg2">
                  <a:lumMod val="25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  <a:gs pos="69000">
                <a:schemeClr val="accent2">
                  <a:lumMod val="40000"/>
                  <a:lumOff val="60000"/>
                </a:schemeClr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fr-FR" b="0">
              <a:solidFill>
                <a:srgbClr val="FF0000"/>
              </a:solidFill>
            </a:endParaRPr>
          </a:p>
        </p:txBody>
      </p:sp>
      <p:sp>
        <p:nvSpPr>
          <p:cNvPr id="49" name="Rectangle 6"/>
          <p:cNvSpPr>
            <a:spLocks noChangeArrowheads="1"/>
          </p:cNvSpPr>
          <p:nvPr/>
        </p:nvSpPr>
        <p:spPr bwMode="auto">
          <a:xfrm>
            <a:off x="573333" y="5949950"/>
            <a:ext cx="8373137" cy="1003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just"/>
            <a:r>
              <a:rPr lang="fr-FR" i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Progressive </a:t>
            </a:r>
            <a:r>
              <a:rPr lang="fr-FR" i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fluorination</a:t>
            </a:r>
            <a:r>
              <a:rPr lang="fr-FR" i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  <a:r>
              <a:rPr lang="fr-FR" i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proceeding</a:t>
            </a:r>
            <a:r>
              <a:rPr lang="fr-FR" i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  <a:r>
              <a:rPr lang="fr-FR" i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from</a:t>
            </a:r>
            <a:r>
              <a:rPr lang="fr-FR" i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the </a:t>
            </a:r>
            <a:r>
              <a:rPr lang="fr-FR" i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outer</a:t>
            </a:r>
            <a:r>
              <a:rPr lang="fr-FR" i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part of the </a:t>
            </a:r>
            <a:r>
              <a:rPr lang="fr-FR" i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carbon</a:t>
            </a:r>
            <a:r>
              <a:rPr lang="fr-FR" i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  <a:r>
              <a:rPr lang="fr-FR" i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nanofiber</a:t>
            </a:r>
            <a:r>
              <a:rPr lang="fr-FR" i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  <a:r>
              <a:rPr lang="fr-FR" i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towards</a:t>
            </a:r>
            <a:r>
              <a:rPr lang="fr-FR" i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  <a:r>
              <a:rPr lang="fr-FR" i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its</a:t>
            </a:r>
            <a:r>
              <a:rPr lang="fr-FR" i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  <a:r>
              <a:rPr lang="fr-FR" i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core</a:t>
            </a:r>
            <a:r>
              <a:rPr lang="fr-FR" i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as far as the </a:t>
            </a:r>
            <a:r>
              <a:rPr lang="fr-FR" i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fluorination</a:t>
            </a:r>
            <a:r>
              <a:rPr lang="fr-FR" i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  <a:r>
              <a:rPr lang="fr-FR" i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temperature</a:t>
            </a:r>
            <a:r>
              <a:rPr lang="fr-FR" i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  <a:r>
              <a:rPr lang="fr-FR" i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increases</a:t>
            </a:r>
            <a:r>
              <a:rPr lang="fr-FR" i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  <a:endParaRPr lang="fr-FR" b="0" dirty="0">
              <a:solidFill>
                <a:schemeClr val="tx2">
                  <a:lumMod val="75000"/>
                  <a:lumOff val="25000"/>
                </a:schemeClr>
              </a:solidFill>
              <a:latin typeface="Comic Sans MS" charset="0"/>
            </a:endParaRPr>
          </a:p>
        </p:txBody>
      </p:sp>
      <p:sp>
        <p:nvSpPr>
          <p:cNvPr id="50" name="Text Box 34"/>
          <p:cNvSpPr txBox="1">
            <a:spLocks noChangeArrowheads="1"/>
          </p:cNvSpPr>
          <p:nvPr/>
        </p:nvSpPr>
        <p:spPr bwMode="auto">
          <a:xfrm>
            <a:off x="970163" y="1790700"/>
            <a:ext cx="719101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fr-FR" altLang="zh-CN" sz="2000" b="0" i="1" dirty="0" smtClean="0">
                <a:solidFill>
                  <a:srgbClr val="184B5B"/>
                </a:solidFill>
                <a:latin typeface="Comic Sans MS" charset="0"/>
                <a:ea typeface="SimSun" charset="0"/>
                <a:cs typeface="SimSun" charset="0"/>
              </a:rPr>
              <a:t>TEM investigation of a cross section of a </a:t>
            </a:r>
            <a:r>
              <a:rPr lang="fr-FR" altLang="zh-CN" sz="2000" b="0" i="1" dirty="0" err="1" smtClean="0">
                <a:solidFill>
                  <a:srgbClr val="184B5B"/>
                </a:solidFill>
                <a:latin typeface="Comic Sans MS" charset="0"/>
                <a:ea typeface="SimSun" charset="0"/>
                <a:cs typeface="SimSun" charset="0"/>
              </a:rPr>
              <a:t>fluorinated</a:t>
            </a:r>
            <a:r>
              <a:rPr lang="fr-FR" altLang="zh-CN" sz="2000" b="0" i="1" dirty="0" smtClean="0">
                <a:solidFill>
                  <a:srgbClr val="184B5B"/>
                </a:solidFill>
                <a:latin typeface="Comic Sans MS" charset="0"/>
                <a:ea typeface="SimSun" charset="0"/>
                <a:cs typeface="SimSun" charset="0"/>
              </a:rPr>
              <a:t> CNF</a:t>
            </a:r>
            <a:endParaRPr lang="en-US" altLang="zh-CN" sz="2000" b="0" i="1" dirty="0">
              <a:solidFill>
                <a:srgbClr val="184B5B"/>
              </a:solidFill>
              <a:latin typeface="Comic Sans MS" charset="0"/>
              <a:ea typeface="SimSun" charset="0"/>
              <a:cs typeface="SimSun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171700" y="2344222"/>
            <a:ext cx="128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Comic Sans MS"/>
                <a:cs typeface="Comic Sans MS"/>
              </a:rPr>
              <a:t>F/C = 0.15</a:t>
            </a:r>
            <a:endParaRPr lang="fr-FR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400839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647206" y="6504268"/>
            <a:ext cx="990600" cy="365125"/>
          </a:xfrm>
        </p:spPr>
        <p:txBody>
          <a:bodyPr/>
          <a:lstStyle/>
          <a:p>
            <a:fld id="{59F2A999-BDEE-7342-9672-F131A73F7479}" type="slidenum">
              <a:rPr lang="fr-FR" smtClean="0"/>
              <a:t>16</a:t>
            </a:fld>
            <a:endParaRPr lang="fr-FR" dirty="0"/>
          </a:p>
        </p:txBody>
      </p:sp>
      <p:sp>
        <p:nvSpPr>
          <p:cNvPr id="5" name="Rectangle 50"/>
          <p:cNvSpPr>
            <a:spLocks noChangeArrowheads="1"/>
          </p:cNvSpPr>
          <p:nvPr/>
        </p:nvSpPr>
        <p:spPr bwMode="auto">
          <a:xfrm>
            <a:off x="762000" y="-25400"/>
            <a:ext cx="7605805" cy="762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DFDFD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fr-FR" sz="3600" b="0" i="1" dirty="0" smtClean="0">
                <a:solidFill>
                  <a:srgbClr val="18579B"/>
                </a:solidFill>
                <a:latin typeface="Comic Sans MS" charset="0"/>
              </a:rPr>
              <a:t>Friction </a:t>
            </a:r>
            <a:r>
              <a:rPr lang="fr-FR" sz="3600" b="0" i="1" dirty="0" err="1" smtClean="0">
                <a:solidFill>
                  <a:srgbClr val="18579B"/>
                </a:solidFill>
                <a:latin typeface="Comic Sans MS" charset="0"/>
              </a:rPr>
              <a:t>reduction</a:t>
            </a:r>
            <a:r>
              <a:rPr lang="fr-FR" sz="3600" b="0" i="1" dirty="0" smtClean="0">
                <a:solidFill>
                  <a:srgbClr val="18579B"/>
                </a:solidFill>
                <a:latin typeface="Comic Sans MS" charset="0"/>
              </a:rPr>
              <a:t> </a:t>
            </a:r>
            <a:r>
              <a:rPr lang="fr-FR" sz="3600" b="0" i="1" dirty="0" err="1" smtClean="0">
                <a:solidFill>
                  <a:srgbClr val="18579B"/>
                </a:solidFill>
                <a:latin typeface="Comic Sans MS" charset="0"/>
              </a:rPr>
              <a:t>mechanisms</a:t>
            </a:r>
            <a:endParaRPr lang="fr-FR" b="0" dirty="0">
              <a:solidFill>
                <a:srgbClr val="18579B"/>
              </a:solidFill>
            </a:endParaRPr>
          </a:p>
        </p:txBody>
      </p:sp>
      <p:pic>
        <p:nvPicPr>
          <p:cNvPr id="6" name="Picture 2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8" y="155576"/>
            <a:ext cx="735712" cy="431999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155" y="153376"/>
            <a:ext cx="725716" cy="431999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1" name="Connecteur droit 100"/>
          <p:cNvCxnSpPr/>
          <p:nvPr/>
        </p:nvCxnSpPr>
        <p:spPr bwMode="auto">
          <a:xfrm>
            <a:off x="6298118" y="2528888"/>
            <a:ext cx="46672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3" name="Text Box 13"/>
          <p:cNvSpPr txBox="1">
            <a:spLocks noChangeArrowheads="1"/>
          </p:cNvSpPr>
          <p:nvPr/>
        </p:nvSpPr>
        <p:spPr bwMode="auto">
          <a:xfrm>
            <a:off x="12700" y="990600"/>
            <a:ext cx="925961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2200" b="0" dirty="0" smtClean="0">
                <a:latin typeface="Comic Sans MS" charset="0"/>
                <a:ea typeface="SimSun" charset="0"/>
                <a:cs typeface="SimSun" charset="0"/>
              </a:rPr>
              <a:t>Friction reduction mechanisms of CNFs: </a:t>
            </a:r>
            <a:r>
              <a:rPr lang="fr-FR" altLang="zh-CN" sz="2200" b="0" dirty="0" err="1" smtClean="0">
                <a:latin typeface="Comic Sans MS" charset="0"/>
                <a:ea typeface="SimSun" charset="0"/>
                <a:cs typeface="SimSun" charset="0"/>
              </a:rPr>
              <a:t>correlation</a:t>
            </a:r>
            <a:r>
              <a:rPr lang="fr-FR" altLang="zh-CN" sz="2200" b="0" dirty="0" smtClean="0">
                <a:latin typeface="Comic Sans MS" charset="0"/>
                <a:ea typeface="SimSun" charset="0"/>
                <a:cs typeface="SimSun" charset="0"/>
              </a:rPr>
              <a:t> </a:t>
            </a:r>
            <a:r>
              <a:rPr lang="fr-FR" altLang="zh-CN" sz="2200" b="0" dirty="0" err="1" smtClean="0">
                <a:latin typeface="Comic Sans MS" charset="0"/>
                <a:ea typeface="SimSun" charset="0"/>
                <a:cs typeface="SimSun" charset="0"/>
              </a:rPr>
              <a:t>between</a:t>
            </a:r>
            <a:r>
              <a:rPr lang="fr-FR" altLang="zh-CN" sz="2200" b="0" dirty="0" smtClean="0">
                <a:latin typeface="Comic Sans MS" charset="0"/>
                <a:ea typeface="SimSun" charset="0"/>
                <a:cs typeface="SimSun" charset="0"/>
              </a:rPr>
              <a:t> friction</a:t>
            </a:r>
          </a:p>
          <a:p>
            <a:pPr eaLnBrk="1" hangingPunct="1"/>
            <a:r>
              <a:rPr lang="fr-FR" altLang="zh-CN" sz="2200" dirty="0" err="1">
                <a:latin typeface="Comic Sans MS" charset="0"/>
                <a:ea typeface="SimSun" charset="0"/>
                <a:cs typeface="SimSun" charset="0"/>
              </a:rPr>
              <a:t>p</a:t>
            </a:r>
            <a:r>
              <a:rPr lang="fr-FR" altLang="zh-CN" sz="2200" dirty="0" err="1" smtClean="0">
                <a:latin typeface="Comic Sans MS" charset="0"/>
                <a:ea typeface="SimSun" charset="0"/>
                <a:cs typeface="SimSun" charset="0"/>
              </a:rPr>
              <a:t>roperties</a:t>
            </a:r>
            <a:r>
              <a:rPr lang="fr-FR" altLang="zh-CN" sz="2200" dirty="0" smtClean="0">
                <a:latin typeface="Comic Sans MS" charset="0"/>
                <a:ea typeface="SimSun" charset="0"/>
                <a:cs typeface="SimSun" charset="0"/>
              </a:rPr>
              <a:t> and structural </a:t>
            </a:r>
            <a:r>
              <a:rPr lang="fr-FR" altLang="zh-CN" sz="2200" dirty="0" err="1" smtClean="0">
                <a:latin typeface="Comic Sans MS" charset="0"/>
                <a:ea typeface="SimSun" charset="0"/>
                <a:cs typeface="SimSun" charset="0"/>
              </a:rPr>
              <a:t>characterizations</a:t>
            </a:r>
            <a:endParaRPr lang="en-US" altLang="zh-CN" sz="2200" b="0" dirty="0">
              <a:latin typeface="Comic Sans MS" charset="0"/>
              <a:ea typeface="SimSun" charset="0"/>
              <a:cs typeface="SimSun" charset="0"/>
            </a:endParaRPr>
          </a:p>
        </p:txBody>
      </p:sp>
      <p:sp>
        <p:nvSpPr>
          <p:cNvPr id="14" name="Rectangle 38"/>
          <p:cNvSpPr>
            <a:spLocks noChangeArrowheads="1"/>
          </p:cNvSpPr>
          <p:nvPr/>
        </p:nvSpPr>
        <p:spPr bwMode="auto">
          <a:xfrm>
            <a:off x="228600" y="1866900"/>
            <a:ext cx="3733800" cy="4953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15" name="Object 39"/>
          <p:cNvGraphicFramePr>
            <a:graphicFrameLocks noChangeAspect="1"/>
          </p:cNvGraphicFramePr>
          <p:nvPr/>
        </p:nvGraphicFramePr>
        <p:xfrm>
          <a:off x="381000" y="5006975"/>
          <a:ext cx="2112963" cy="147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8" name="Document" r:id="rId5" imgW="3069336" imgH="2136648" progId="Word.Document.8">
                  <p:embed/>
                </p:oleObj>
              </mc:Choice>
              <mc:Fallback>
                <p:oleObj name="Document" r:id="rId5" imgW="3069336" imgH="2136648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5006975"/>
                        <a:ext cx="2112963" cy="14700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5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1917700"/>
            <a:ext cx="3116262" cy="294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" name="Text Box 52"/>
          <p:cNvSpPr txBox="1">
            <a:spLocks noChangeArrowheads="1"/>
          </p:cNvSpPr>
          <p:nvPr/>
        </p:nvSpPr>
        <p:spPr bwMode="auto">
          <a:xfrm>
            <a:off x="4845050" y="2352675"/>
            <a:ext cx="403183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800" b="0" dirty="0" err="1">
                <a:latin typeface="Comic Sans MS" charset="0"/>
              </a:rPr>
              <a:t>Fluorination</a:t>
            </a:r>
            <a:r>
              <a:rPr lang="fr-FR" sz="1800" b="0" dirty="0">
                <a:latin typeface="Comic Sans MS" charset="0"/>
              </a:rPr>
              <a:t> </a:t>
            </a:r>
            <a:r>
              <a:rPr lang="fr-FR" sz="1800" b="0" dirty="0">
                <a:latin typeface="Comic Sans MS" charset="0"/>
                <a:sym typeface="Symbol" charset="0"/>
              </a:rPr>
              <a:t></a:t>
            </a:r>
            <a:r>
              <a:rPr lang="fr-FR" sz="1800" b="0" dirty="0">
                <a:latin typeface="Comic Sans MS" charset="0"/>
              </a:rPr>
              <a:t> </a:t>
            </a:r>
            <a:r>
              <a:rPr lang="fr-FR" sz="1800" b="0" dirty="0" err="1">
                <a:latin typeface="Comic Sans MS" charset="0"/>
              </a:rPr>
              <a:t>Decrease</a:t>
            </a:r>
            <a:r>
              <a:rPr lang="fr-FR" sz="1800" b="0" dirty="0">
                <a:latin typeface="Comic Sans MS" charset="0"/>
              </a:rPr>
              <a:t> of surface</a:t>
            </a:r>
          </a:p>
          <a:p>
            <a:r>
              <a:rPr lang="fr-FR" sz="1800" b="0" dirty="0">
                <a:latin typeface="Comic Sans MS" charset="0"/>
              </a:rPr>
              <a:t>free </a:t>
            </a:r>
            <a:r>
              <a:rPr lang="fr-FR" sz="1800" b="0" dirty="0" err="1">
                <a:latin typeface="Comic Sans MS" charset="0"/>
              </a:rPr>
              <a:t>energy</a:t>
            </a:r>
            <a:r>
              <a:rPr lang="fr-FR" sz="1800" b="0" dirty="0">
                <a:latin typeface="Comic Sans MS" charset="0"/>
              </a:rPr>
              <a:t>: minimum </a:t>
            </a:r>
            <a:r>
              <a:rPr lang="fr-FR" sz="1800" b="0" dirty="0" err="1">
                <a:latin typeface="Comic Sans MS" charset="0"/>
              </a:rPr>
              <a:t>obtained</a:t>
            </a:r>
            <a:r>
              <a:rPr lang="fr-FR" sz="1800" b="0" dirty="0">
                <a:latin typeface="Comic Sans MS" charset="0"/>
              </a:rPr>
              <a:t> for</a:t>
            </a:r>
          </a:p>
          <a:p>
            <a:r>
              <a:rPr lang="fr-FR" sz="1800" b="0" dirty="0">
                <a:latin typeface="Comic Sans MS" charset="0"/>
              </a:rPr>
              <a:t>F/C </a:t>
            </a:r>
            <a:r>
              <a:rPr lang="fr-FR" sz="2000" b="0" dirty="0">
                <a:latin typeface="Comic Sans MS" charset="0"/>
                <a:sym typeface="Symbol" charset="0"/>
              </a:rPr>
              <a:t></a:t>
            </a:r>
            <a:r>
              <a:rPr lang="fr-FR" sz="1800" b="0" dirty="0">
                <a:latin typeface="Comic Sans MS" charset="0"/>
              </a:rPr>
              <a:t> </a:t>
            </a:r>
            <a:r>
              <a:rPr lang="fr-FR" sz="1800" b="0" dirty="0" smtClean="0">
                <a:latin typeface="Comic Sans MS" charset="0"/>
              </a:rPr>
              <a:t>0.15</a:t>
            </a:r>
            <a:endParaRPr lang="fr-FR" sz="1800" b="0" dirty="0">
              <a:latin typeface="Comic Sans MS" charset="0"/>
            </a:endParaRPr>
          </a:p>
        </p:txBody>
      </p:sp>
      <p:sp>
        <p:nvSpPr>
          <p:cNvPr id="18" name="Rectangle 53"/>
          <p:cNvSpPr>
            <a:spLocks noChangeArrowheads="1"/>
          </p:cNvSpPr>
          <p:nvPr/>
        </p:nvSpPr>
        <p:spPr bwMode="auto">
          <a:xfrm>
            <a:off x="4859338" y="3937000"/>
            <a:ext cx="4041775" cy="104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800" b="0">
                <a:latin typeface="Comic Sans MS" charset="0"/>
              </a:rPr>
              <a:t>Fluorination progresses towards the</a:t>
            </a:r>
          </a:p>
          <a:p>
            <a:r>
              <a:rPr lang="fr-FR" sz="1800" b="0">
                <a:latin typeface="Comic Sans MS" charset="0"/>
              </a:rPr>
              <a:t>fibres core : no significant evolution</a:t>
            </a:r>
          </a:p>
          <a:p>
            <a:r>
              <a:rPr lang="fr-FR" sz="1800" b="0">
                <a:latin typeface="Comic Sans MS" charset="0"/>
              </a:rPr>
              <a:t>of the surface free energy</a:t>
            </a:r>
          </a:p>
        </p:txBody>
      </p:sp>
      <p:grpSp>
        <p:nvGrpSpPr>
          <p:cNvPr id="2" name="Grouper 1"/>
          <p:cNvGrpSpPr/>
          <p:nvPr/>
        </p:nvGrpSpPr>
        <p:grpSpPr>
          <a:xfrm>
            <a:off x="4746625" y="1912938"/>
            <a:ext cx="2500103" cy="400110"/>
            <a:chOff x="4746625" y="1874838"/>
            <a:chExt cx="2500103" cy="400110"/>
          </a:xfrm>
        </p:grpSpPr>
        <p:sp>
          <p:nvSpPr>
            <p:cNvPr id="20" name="Text Box 54"/>
            <p:cNvSpPr txBox="1">
              <a:spLocks noChangeArrowheads="1"/>
            </p:cNvSpPr>
            <p:nvPr/>
          </p:nvSpPr>
          <p:spPr bwMode="auto">
            <a:xfrm>
              <a:off x="4746625" y="1874838"/>
              <a:ext cx="2500103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400" b="0" dirty="0">
                  <a:solidFill>
                    <a:srgbClr val="184B5B"/>
                  </a:solidFill>
                  <a:latin typeface="Comic Sans MS" charset="0"/>
                  <a:sym typeface="Monotype Sorts" charset="0"/>
                </a:rPr>
                <a:t></a:t>
              </a:r>
              <a:r>
                <a:rPr lang="fr-FR" sz="1800" b="0" dirty="0">
                  <a:solidFill>
                    <a:srgbClr val="184B5B"/>
                  </a:solidFill>
                  <a:latin typeface="Comic Sans MS" charset="0"/>
                </a:rPr>
                <a:t> </a:t>
              </a:r>
              <a:r>
                <a:rPr lang="fr-FR" sz="2000" b="0" dirty="0">
                  <a:solidFill>
                    <a:srgbClr val="184B5B"/>
                  </a:solidFill>
                  <a:latin typeface="Symbol" charset="0"/>
                </a:rPr>
                <a:t>m</a:t>
              </a:r>
              <a:r>
                <a:rPr lang="fr-FR" sz="2000" b="0" dirty="0">
                  <a:solidFill>
                    <a:srgbClr val="184B5B"/>
                  </a:solidFill>
                  <a:latin typeface="Comic Sans MS" charset="0"/>
                </a:rPr>
                <a:t>    for F/C &lt; 0.15</a:t>
              </a:r>
              <a:r>
                <a:rPr lang="fr-FR" b="0" dirty="0">
                  <a:solidFill>
                    <a:srgbClr val="184B5B"/>
                  </a:solidFill>
                  <a:latin typeface="Comic Sans MS" charset="0"/>
                </a:rPr>
                <a:t> </a:t>
              </a:r>
            </a:p>
          </p:txBody>
        </p:sp>
        <p:sp>
          <p:nvSpPr>
            <p:cNvPr id="21" name="Line 55"/>
            <p:cNvSpPr>
              <a:spLocks noChangeShapeType="1"/>
            </p:cNvSpPr>
            <p:nvPr/>
          </p:nvSpPr>
          <p:spPr bwMode="auto">
            <a:xfrm>
              <a:off x="5295900" y="1995488"/>
              <a:ext cx="76200" cy="228600"/>
            </a:xfrm>
            <a:prstGeom prst="line">
              <a:avLst/>
            </a:prstGeom>
            <a:noFill/>
            <a:ln w="19050">
              <a:solidFill>
                <a:schemeClr val="bg2">
                  <a:lumMod val="2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22" name="Text Box 58"/>
          <p:cNvSpPr txBox="1">
            <a:spLocks noChangeArrowheads="1"/>
          </p:cNvSpPr>
          <p:nvPr/>
        </p:nvSpPr>
        <p:spPr bwMode="auto">
          <a:xfrm>
            <a:off x="4749800" y="3508375"/>
            <a:ext cx="296772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400" b="0" dirty="0">
                <a:solidFill>
                  <a:srgbClr val="184B5B"/>
                </a:solidFill>
                <a:latin typeface="Comic Sans MS" charset="0"/>
                <a:sym typeface="Monotype Sorts" charset="0"/>
              </a:rPr>
              <a:t></a:t>
            </a:r>
            <a:r>
              <a:rPr lang="fr-FR" sz="1800" b="0" dirty="0">
                <a:solidFill>
                  <a:srgbClr val="184B5B"/>
                </a:solidFill>
                <a:latin typeface="Comic Sans MS" charset="0"/>
              </a:rPr>
              <a:t> </a:t>
            </a:r>
            <a:r>
              <a:rPr lang="fr-FR" sz="2000" b="0" dirty="0">
                <a:solidFill>
                  <a:srgbClr val="184B5B"/>
                </a:solidFill>
                <a:latin typeface="Symbol" charset="0"/>
              </a:rPr>
              <a:t>m</a:t>
            </a:r>
            <a:r>
              <a:rPr lang="fr-FR" sz="2000" b="0" baseline="-25000" dirty="0">
                <a:solidFill>
                  <a:srgbClr val="184B5B"/>
                </a:solidFill>
                <a:latin typeface="Comic Sans MS" charset="0"/>
              </a:rPr>
              <a:t> </a:t>
            </a:r>
            <a:r>
              <a:rPr lang="fr-FR" sz="2000" b="0" dirty="0">
                <a:solidFill>
                  <a:srgbClr val="184B5B"/>
                </a:solidFill>
                <a:latin typeface="Comic Sans MS" charset="0"/>
                <a:sym typeface="Symbol" charset="0"/>
              </a:rPr>
              <a:t></a:t>
            </a:r>
            <a:r>
              <a:rPr lang="fr-FR" sz="2000" b="0" baseline="-25000" dirty="0">
                <a:solidFill>
                  <a:srgbClr val="184B5B"/>
                </a:solidFill>
                <a:latin typeface="Comic Sans MS" charset="0"/>
              </a:rPr>
              <a:t> </a:t>
            </a:r>
            <a:r>
              <a:rPr lang="fr-FR" sz="1800" b="0" dirty="0">
                <a:solidFill>
                  <a:srgbClr val="184B5B"/>
                </a:solidFill>
                <a:latin typeface="Comic Sans MS" charset="0"/>
              </a:rPr>
              <a:t>0.08</a:t>
            </a:r>
            <a:r>
              <a:rPr lang="fr-FR" sz="2000" b="0" baseline="-25000" dirty="0">
                <a:solidFill>
                  <a:srgbClr val="184B5B"/>
                </a:solidFill>
                <a:latin typeface="Comic Sans MS" charset="0"/>
              </a:rPr>
              <a:t> </a:t>
            </a:r>
            <a:r>
              <a:rPr lang="fr-FR" sz="2000" b="0" dirty="0">
                <a:solidFill>
                  <a:srgbClr val="184B5B"/>
                </a:solidFill>
                <a:latin typeface="Comic Sans MS" charset="0"/>
              </a:rPr>
              <a:t>for F/C &gt; 0.15</a:t>
            </a:r>
            <a:r>
              <a:rPr lang="fr-FR" b="0" dirty="0">
                <a:solidFill>
                  <a:srgbClr val="184B5B"/>
                </a:solidFill>
                <a:latin typeface="Comic Sans MS" charset="0"/>
              </a:rPr>
              <a:t> </a:t>
            </a:r>
          </a:p>
        </p:txBody>
      </p:sp>
      <p:pic>
        <p:nvPicPr>
          <p:cNvPr id="26" name="Picture 6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095875"/>
            <a:ext cx="1276350" cy="1295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7" name="Text Box 66"/>
          <p:cNvSpPr txBox="1">
            <a:spLocks noChangeArrowheads="1"/>
          </p:cNvSpPr>
          <p:nvPr/>
        </p:nvSpPr>
        <p:spPr bwMode="auto">
          <a:xfrm>
            <a:off x="2590800" y="5092700"/>
            <a:ext cx="438150" cy="2349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800" b="0">
                <a:latin typeface="Comic Sans MS" charset="0"/>
              </a:rPr>
              <a:t>CNFs</a:t>
            </a:r>
            <a:endParaRPr lang="fr-FR"/>
          </a:p>
        </p:txBody>
      </p:sp>
      <p:sp>
        <p:nvSpPr>
          <p:cNvPr id="29" name="AutoShape 17"/>
          <p:cNvSpPr>
            <a:spLocks noChangeArrowheads="1"/>
          </p:cNvSpPr>
          <p:nvPr/>
        </p:nvSpPr>
        <p:spPr bwMode="auto">
          <a:xfrm>
            <a:off x="4269961" y="5106988"/>
            <a:ext cx="525198" cy="392112"/>
          </a:xfrm>
          <a:prstGeom prst="curvedRightArrow">
            <a:avLst>
              <a:gd name="adj1" fmla="val 20000"/>
              <a:gd name="adj2" fmla="val 40000"/>
              <a:gd name="adj3" fmla="val 43056"/>
            </a:avLst>
          </a:prstGeom>
          <a:gradFill rotWithShape="0">
            <a:gsLst>
              <a:gs pos="28000">
                <a:schemeClr val="bg2">
                  <a:lumMod val="25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  <a:gs pos="69000">
                <a:schemeClr val="accent2">
                  <a:lumMod val="40000"/>
                  <a:lumOff val="60000"/>
                </a:schemeClr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fr-FR" b="0">
              <a:solidFill>
                <a:srgbClr val="FF0000"/>
              </a:solidFill>
            </a:endParaRPr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4766584" y="5162550"/>
            <a:ext cx="4377416" cy="1003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just"/>
            <a:r>
              <a:rPr lang="fr-FR" i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Friction </a:t>
            </a:r>
            <a:r>
              <a:rPr lang="fr-FR" i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reduction</a:t>
            </a:r>
            <a:r>
              <a:rPr lang="fr-FR" i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  <a:r>
              <a:rPr lang="fr-FR" i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mechanism</a:t>
            </a:r>
            <a:r>
              <a:rPr lang="fr-FR" i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  <a:r>
              <a:rPr lang="fr-FR" i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involving</a:t>
            </a:r>
            <a:endParaRPr lang="fr-FR" i="1" dirty="0" smtClean="0">
              <a:solidFill>
                <a:schemeClr val="tx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  <a:p>
            <a:pPr algn="just"/>
            <a:r>
              <a:rPr lang="fr-FR" i="1" dirty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s</a:t>
            </a:r>
            <a:r>
              <a:rPr lang="fr-FR" i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urface </a:t>
            </a:r>
            <a:r>
              <a:rPr lang="fr-FR" i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effects</a:t>
            </a:r>
            <a:r>
              <a:rPr lang="fr-FR" i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(</a:t>
            </a:r>
            <a:r>
              <a:rPr lang="fr-FR" i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individual</a:t>
            </a:r>
            <a:r>
              <a:rPr lang="fr-FR" i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  <a:r>
              <a:rPr lang="fr-FR" i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nanofibers</a:t>
            </a:r>
            <a:endParaRPr lang="fr-FR" i="1" dirty="0" smtClean="0">
              <a:solidFill>
                <a:schemeClr val="tx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  <a:p>
            <a:pPr algn="just"/>
            <a:r>
              <a:rPr lang="fr-FR" i="1" dirty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i</a:t>
            </a:r>
            <a:r>
              <a:rPr lang="fr-FR" i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nteractions)</a:t>
            </a:r>
          </a:p>
        </p:txBody>
      </p:sp>
      <p:sp>
        <p:nvSpPr>
          <p:cNvPr id="31" name="Ellipse 10"/>
          <p:cNvSpPr>
            <a:spLocks noChangeAspect="1" noChangeArrowheads="1"/>
          </p:cNvSpPr>
          <p:nvPr/>
        </p:nvSpPr>
        <p:spPr bwMode="auto">
          <a:xfrm rot="4035830">
            <a:off x="583385" y="2794504"/>
            <a:ext cx="1241207" cy="576624"/>
          </a:xfrm>
          <a:prstGeom prst="ellipse">
            <a:avLst/>
          </a:prstGeom>
          <a:noFill/>
          <a:ln w="28575" cmpd="sng">
            <a:solidFill>
              <a:srgbClr val="66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cxnSp>
        <p:nvCxnSpPr>
          <p:cNvPr id="32" name="Connecteur droit avec flèche 31"/>
          <p:cNvCxnSpPr/>
          <p:nvPr/>
        </p:nvCxnSpPr>
        <p:spPr bwMode="auto">
          <a:xfrm flipV="1">
            <a:off x="1573213" y="2198687"/>
            <a:ext cx="3168000" cy="74771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660066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5" name="Ellipse 10"/>
          <p:cNvSpPr>
            <a:spLocks noChangeAspect="1" noChangeArrowheads="1"/>
          </p:cNvSpPr>
          <p:nvPr/>
        </p:nvSpPr>
        <p:spPr bwMode="auto">
          <a:xfrm>
            <a:off x="1614596" y="3241885"/>
            <a:ext cx="1954104" cy="576624"/>
          </a:xfrm>
          <a:prstGeom prst="ellipse">
            <a:avLst/>
          </a:prstGeom>
          <a:noFill/>
          <a:ln w="28575" cmpd="sng">
            <a:solidFill>
              <a:schemeClr val="accent3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cxnSp>
        <p:nvCxnSpPr>
          <p:cNvPr id="36" name="Connecteur droit avec flèche 35"/>
          <p:cNvCxnSpPr/>
          <p:nvPr/>
        </p:nvCxnSpPr>
        <p:spPr bwMode="auto">
          <a:xfrm>
            <a:off x="3606800" y="3533775"/>
            <a:ext cx="1168400" cy="19154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AA5816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115248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647206" y="6504268"/>
            <a:ext cx="990600" cy="365125"/>
          </a:xfrm>
        </p:spPr>
        <p:txBody>
          <a:bodyPr/>
          <a:lstStyle/>
          <a:p>
            <a:fld id="{59F2A999-BDEE-7342-9672-F131A73F7479}" type="slidenum">
              <a:rPr lang="fr-FR" smtClean="0"/>
              <a:t>17</a:t>
            </a:fld>
            <a:endParaRPr lang="fr-FR" dirty="0"/>
          </a:p>
        </p:txBody>
      </p:sp>
      <p:sp>
        <p:nvSpPr>
          <p:cNvPr id="5" name="Rectangle 50"/>
          <p:cNvSpPr>
            <a:spLocks noChangeArrowheads="1"/>
          </p:cNvSpPr>
          <p:nvPr/>
        </p:nvSpPr>
        <p:spPr bwMode="auto">
          <a:xfrm>
            <a:off x="762000" y="-25400"/>
            <a:ext cx="7605805" cy="762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DFDFD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fr-FR" sz="3600" b="0" i="1" dirty="0" smtClean="0">
                <a:solidFill>
                  <a:srgbClr val="18579B"/>
                </a:solidFill>
                <a:latin typeface="Comic Sans MS" charset="0"/>
              </a:rPr>
              <a:t>Friction </a:t>
            </a:r>
            <a:r>
              <a:rPr lang="fr-FR" sz="3600" b="0" i="1" dirty="0" err="1" smtClean="0">
                <a:solidFill>
                  <a:srgbClr val="18579B"/>
                </a:solidFill>
                <a:latin typeface="Comic Sans MS" charset="0"/>
              </a:rPr>
              <a:t>reduction</a:t>
            </a:r>
            <a:r>
              <a:rPr lang="fr-FR" sz="3600" b="0" i="1" dirty="0" smtClean="0">
                <a:solidFill>
                  <a:srgbClr val="18579B"/>
                </a:solidFill>
                <a:latin typeface="Comic Sans MS" charset="0"/>
              </a:rPr>
              <a:t> </a:t>
            </a:r>
            <a:r>
              <a:rPr lang="fr-FR" sz="3600" b="0" i="1" dirty="0" err="1" smtClean="0">
                <a:solidFill>
                  <a:srgbClr val="18579B"/>
                </a:solidFill>
                <a:latin typeface="Comic Sans MS" charset="0"/>
              </a:rPr>
              <a:t>mechanisms</a:t>
            </a:r>
            <a:endParaRPr lang="fr-FR" b="0" dirty="0">
              <a:solidFill>
                <a:srgbClr val="18579B"/>
              </a:solidFill>
            </a:endParaRPr>
          </a:p>
        </p:txBody>
      </p:sp>
      <p:pic>
        <p:nvPicPr>
          <p:cNvPr id="6" name="Picture 2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8" y="155576"/>
            <a:ext cx="735712" cy="431999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155" y="153376"/>
            <a:ext cx="725716" cy="431999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1" name="Connecteur droit 100"/>
          <p:cNvCxnSpPr/>
          <p:nvPr/>
        </p:nvCxnSpPr>
        <p:spPr bwMode="auto">
          <a:xfrm>
            <a:off x="6298118" y="2528888"/>
            <a:ext cx="46672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3" name="Text Box 13"/>
          <p:cNvSpPr txBox="1">
            <a:spLocks noChangeArrowheads="1"/>
          </p:cNvSpPr>
          <p:nvPr/>
        </p:nvSpPr>
        <p:spPr bwMode="auto">
          <a:xfrm>
            <a:off x="12700" y="990600"/>
            <a:ext cx="923316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2200" b="0" dirty="0" smtClean="0">
                <a:latin typeface="Comic Sans MS" charset="0"/>
                <a:ea typeface="SimSun" charset="0"/>
                <a:cs typeface="SimSun" charset="0"/>
              </a:rPr>
              <a:t>Friction reduction mechanisms of GCBs: </a:t>
            </a:r>
            <a:r>
              <a:rPr lang="fr-FR" altLang="zh-CN" sz="2200" b="0" dirty="0" err="1" smtClean="0">
                <a:latin typeface="Comic Sans MS" charset="0"/>
                <a:ea typeface="SimSun" charset="0"/>
                <a:cs typeface="SimSun" charset="0"/>
              </a:rPr>
              <a:t>correlation</a:t>
            </a:r>
            <a:r>
              <a:rPr lang="fr-FR" altLang="zh-CN" sz="2200" b="0" dirty="0" smtClean="0">
                <a:latin typeface="Comic Sans MS" charset="0"/>
                <a:ea typeface="SimSun" charset="0"/>
                <a:cs typeface="SimSun" charset="0"/>
              </a:rPr>
              <a:t> </a:t>
            </a:r>
            <a:r>
              <a:rPr lang="fr-FR" altLang="zh-CN" sz="2200" b="0" dirty="0" err="1" smtClean="0">
                <a:latin typeface="Comic Sans MS" charset="0"/>
                <a:ea typeface="SimSun" charset="0"/>
                <a:cs typeface="SimSun" charset="0"/>
              </a:rPr>
              <a:t>between</a:t>
            </a:r>
            <a:r>
              <a:rPr lang="fr-FR" altLang="zh-CN" sz="2200" b="0" dirty="0" smtClean="0">
                <a:latin typeface="Comic Sans MS" charset="0"/>
                <a:ea typeface="SimSun" charset="0"/>
                <a:cs typeface="SimSun" charset="0"/>
              </a:rPr>
              <a:t> friction</a:t>
            </a:r>
          </a:p>
          <a:p>
            <a:pPr eaLnBrk="1" hangingPunct="1"/>
            <a:r>
              <a:rPr lang="fr-FR" altLang="zh-CN" sz="2200" dirty="0" err="1">
                <a:latin typeface="Comic Sans MS" charset="0"/>
                <a:ea typeface="SimSun" charset="0"/>
                <a:cs typeface="SimSun" charset="0"/>
              </a:rPr>
              <a:t>p</a:t>
            </a:r>
            <a:r>
              <a:rPr lang="fr-FR" altLang="zh-CN" sz="2200" dirty="0" err="1" smtClean="0">
                <a:latin typeface="Comic Sans MS" charset="0"/>
                <a:ea typeface="SimSun" charset="0"/>
                <a:cs typeface="SimSun" charset="0"/>
              </a:rPr>
              <a:t>roperties</a:t>
            </a:r>
            <a:r>
              <a:rPr lang="fr-FR" altLang="zh-CN" sz="2200" dirty="0" smtClean="0">
                <a:latin typeface="Comic Sans MS" charset="0"/>
                <a:ea typeface="SimSun" charset="0"/>
                <a:cs typeface="SimSun" charset="0"/>
              </a:rPr>
              <a:t> and structural </a:t>
            </a:r>
            <a:r>
              <a:rPr lang="fr-FR" altLang="zh-CN" sz="2200" dirty="0" err="1" smtClean="0">
                <a:latin typeface="Comic Sans MS" charset="0"/>
                <a:ea typeface="SimSun" charset="0"/>
                <a:cs typeface="SimSun" charset="0"/>
              </a:rPr>
              <a:t>characterizations</a:t>
            </a:r>
            <a:endParaRPr lang="en-US" altLang="zh-CN" sz="2200" b="0" dirty="0">
              <a:latin typeface="Comic Sans MS" charset="0"/>
              <a:ea typeface="SimSun" charset="0"/>
              <a:cs typeface="SimSun" charset="0"/>
            </a:endParaRPr>
          </a:p>
        </p:txBody>
      </p:sp>
      <p:sp>
        <p:nvSpPr>
          <p:cNvPr id="50" name="Text Box 34"/>
          <p:cNvSpPr txBox="1">
            <a:spLocks noChangeArrowheads="1"/>
          </p:cNvSpPr>
          <p:nvPr/>
        </p:nvSpPr>
        <p:spPr bwMode="auto">
          <a:xfrm>
            <a:off x="1891149" y="1790700"/>
            <a:ext cx="534906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fr-FR" altLang="zh-CN" sz="2000" b="0" i="1" dirty="0" smtClean="0">
                <a:solidFill>
                  <a:srgbClr val="184B5B"/>
                </a:solidFill>
                <a:latin typeface="Comic Sans MS" charset="0"/>
                <a:ea typeface="SimSun" charset="0"/>
                <a:cs typeface="SimSun" charset="0"/>
              </a:rPr>
              <a:t>TEM </a:t>
            </a:r>
            <a:r>
              <a:rPr lang="fr-FR" altLang="zh-CN" sz="2000" b="0" i="1" dirty="0" err="1" smtClean="0">
                <a:solidFill>
                  <a:srgbClr val="184B5B"/>
                </a:solidFill>
                <a:latin typeface="Comic Sans MS" charset="0"/>
                <a:ea typeface="SimSun" charset="0"/>
                <a:cs typeface="SimSun" charset="0"/>
              </a:rPr>
              <a:t>characterization</a:t>
            </a:r>
            <a:r>
              <a:rPr lang="fr-FR" altLang="zh-CN" sz="2000" b="0" i="1" dirty="0" smtClean="0">
                <a:solidFill>
                  <a:srgbClr val="184B5B"/>
                </a:solidFill>
                <a:latin typeface="Comic Sans MS" charset="0"/>
                <a:ea typeface="SimSun" charset="0"/>
                <a:cs typeface="SimSun" charset="0"/>
              </a:rPr>
              <a:t> of </a:t>
            </a:r>
            <a:r>
              <a:rPr lang="fr-FR" altLang="zh-CN" sz="2000" b="0" i="1" dirty="0" err="1" smtClean="0">
                <a:solidFill>
                  <a:srgbClr val="184B5B"/>
                </a:solidFill>
                <a:latin typeface="Comic Sans MS" charset="0"/>
                <a:ea typeface="SimSun" charset="0"/>
                <a:cs typeface="SimSun" charset="0"/>
              </a:rPr>
              <a:t>fluorinated</a:t>
            </a:r>
            <a:r>
              <a:rPr lang="fr-FR" altLang="zh-CN" sz="2000" b="0" i="1" dirty="0" smtClean="0">
                <a:solidFill>
                  <a:srgbClr val="184B5B"/>
                </a:solidFill>
                <a:latin typeface="Comic Sans MS" charset="0"/>
                <a:ea typeface="SimSun" charset="0"/>
                <a:cs typeface="SimSun" charset="0"/>
              </a:rPr>
              <a:t> </a:t>
            </a:r>
            <a:r>
              <a:rPr lang="fr-FR" altLang="zh-CN" sz="2000" b="0" i="1" dirty="0" err="1" smtClean="0">
                <a:solidFill>
                  <a:srgbClr val="184B5B"/>
                </a:solidFill>
                <a:latin typeface="Comic Sans MS" charset="0"/>
                <a:ea typeface="SimSun" charset="0"/>
                <a:cs typeface="SimSun" charset="0"/>
              </a:rPr>
              <a:t>GCBs</a:t>
            </a:r>
            <a:endParaRPr lang="en-US" altLang="zh-CN" sz="2000" b="0" i="1" dirty="0">
              <a:solidFill>
                <a:srgbClr val="184B5B"/>
              </a:solidFill>
              <a:latin typeface="Comic Sans MS" charset="0"/>
              <a:ea typeface="SimSun" charset="0"/>
              <a:cs typeface="SimSun" charset="0"/>
            </a:endParaRP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107950" y="2251075"/>
            <a:ext cx="8896350" cy="36004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5421313" y="2449513"/>
            <a:ext cx="3095625" cy="920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19050" y="5865813"/>
            <a:ext cx="597693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fr-FR" sz="1800" b="0" dirty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 </a:t>
            </a:r>
            <a:r>
              <a:rPr lang="fr-FR" sz="1400" b="0" dirty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  <a:sym typeface="Monotype Sorts" charset="0"/>
              </a:rPr>
              <a:t></a:t>
            </a:r>
            <a:r>
              <a:rPr lang="fr-FR" sz="1800" b="0" dirty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 </a:t>
            </a:r>
            <a:r>
              <a:rPr lang="fr-FR" sz="1800" b="0" dirty="0" err="1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Pristine</a:t>
            </a:r>
            <a:r>
              <a:rPr lang="fr-FR" sz="1800" b="0" dirty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 </a:t>
            </a:r>
            <a:r>
              <a:rPr lang="fr-FR" sz="1800" b="0" dirty="0" err="1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materials</a:t>
            </a:r>
            <a:r>
              <a:rPr lang="fr-FR" sz="1800" b="0" dirty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 </a:t>
            </a:r>
            <a:r>
              <a:rPr lang="fr-FR" sz="1800" b="0" dirty="0" err="1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present</a:t>
            </a:r>
            <a:r>
              <a:rPr lang="fr-FR" sz="1800" b="0" dirty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 a </a:t>
            </a:r>
            <a:r>
              <a:rPr lang="fr-FR" sz="1800" b="0" dirty="0" err="1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graphitic</a:t>
            </a:r>
            <a:r>
              <a:rPr lang="fr-FR" sz="1800" b="0" dirty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 structure</a:t>
            </a: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19050" y="6229350"/>
            <a:ext cx="92170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fr-FR" sz="1800" b="0" dirty="0">
                <a:solidFill>
                  <a:srgbClr val="184B5B"/>
                </a:solidFill>
                <a:latin typeface="Comic Sans MS" charset="0"/>
                <a:cs typeface="+mn-cs"/>
              </a:rPr>
              <a:t> </a:t>
            </a:r>
            <a:r>
              <a:rPr lang="fr-FR" sz="1400" b="0" dirty="0">
                <a:solidFill>
                  <a:srgbClr val="184B5B"/>
                </a:solidFill>
                <a:latin typeface="Comic Sans MS" charset="0"/>
                <a:cs typeface="+mn-cs"/>
                <a:sym typeface="Monotype Sorts" charset="0"/>
              </a:rPr>
              <a:t></a:t>
            </a:r>
            <a:r>
              <a:rPr lang="fr-FR" sz="1800" b="0" dirty="0">
                <a:solidFill>
                  <a:srgbClr val="184B5B"/>
                </a:solidFill>
                <a:latin typeface="Comic Sans MS" charset="0"/>
                <a:cs typeface="+mn-cs"/>
              </a:rPr>
              <a:t> </a:t>
            </a:r>
            <a:r>
              <a:rPr lang="fr-FR" sz="1800" b="0" dirty="0">
                <a:solidFill>
                  <a:srgbClr val="184B5B"/>
                </a:solidFill>
                <a:latin typeface="Comic Sans MS" charset="0"/>
              </a:rPr>
              <a:t>The </a:t>
            </a:r>
            <a:r>
              <a:rPr lang="fr-FR" sz="1800" b="0" dirty="0" err="1">
                <a:solidFill>
                  <a:srgbClr val="184B5B"/>
                </a:solidFill>
                <a:latin typeface="Comic Sans MS" charset="0"/>
              </a:rPr>
              <a:t>fluorinated</a:t>
            </a:r>
            <a:r>
              <a:rPr lang="fr-FR" sz="1800" b="0" dirty="0">
                <a:solidFill>
                  <a:srgbClr val="184B5B"/>
                </a:solidFill>
                <a:latin typeface="Comic Sans MS" charset="0"/>
              </a:rPr>
              <a:t> parts are </a:t>
            </a:r>
            <a:r>
              <a:rPr lang="fr-FR" sz="1800" b="0" dirty="0" err="1">
                <a:solidFill>
                  <a:srgbClr val="184B5B"/>
                </a:solidFill>
                <a:latin typeface="Comic Sans MS" charset="0"/>
              </a:rPr>
              <a:t>characterized</a:t>
            </a:r>
            <a:r>
              <a:rPr lang="fr-FR" sz="1800" b="0" dirty="0">
                <a:solidFill>
                  <a:srgbClr val="184B5B"/>
                </a:solidFill>
                <a:latin typeface="Comic Sans MS" charset="0"/>
              </a:rPr>
              <a:t> by an </a:t>
            </a:r>
            <a:r>
              <a:rPr lang="fr-FR" sz="1800" b="0" dirty="0" err="1">
                <a:solidFill>
                  <a:srgbClr val="184B5B"/>
                </a:solidFill>
                <a:latin typeface="Comic Sans MS" charset="0"/>
              </a:rPr>
              <a:t>increase</a:t>
            </a:r>
            <a:r>
              <a:rPr lang="fr-FR" sz="1800" b="0" dirty="0">
                <a:solidFill>
                  <a:srgbClr val="184B5B"/>
                </a:solidFill>
                <a:latin typeface="Comic Sans MS" charset="0"/>
              </a:rPr>
              <a:t> of the </a:t>
            </a:r>
            <a:r>
              <a:rPr lang="fr-FR" sz="1800" b="0" dirty="0" err="1">
                <a:solidFill>
                  <a:srgbClr val="184B5B"/>
                </a:solidFill>
                <a:latin typeface="Comic Sans MS" charset="0"/>
              </a:rPr>
              <a:t>interplanar</a:t>
            </a:r>
            <a:r>
              <a:rPr lang="fr-FR" sz="1800" b="0" dirty="0">
                <a:solidFill>
                  <a:srgbClr val="184B5B"/>
                </a:solidFill>
                <a:latin typeface="Comic Sans MS" charset="0"/>
              </a:rPr>
              <a:t> distance (d = 0.48 nm) </a:t>
            </a:r>
            <a:r>
              <a:rPr lang="fr-FR" sz="1800" b="0" dirty="0" err="1">
                <a:solidFill>
                  <a:srgbClr val="184B5B"/>
                </a:solidFill>
                <a:latin typeface="Comic Sans MS" charset="0"/>
              </a:rPr>
              <a:t>compared</a:t>
            </a:r>
            <a:r>
              <a:rPr lang="fr-FR" sz="1800" b="0" dirty="0">
                <a:solidFill>
                  <a:srgbClr val="184B5B"/>
                </a:solidFill>
                <a:latin typeface="Comic Sans MS" charset="0"/>
              </a:rPr>
              <a:t> to graphite one (d = 0.34 nm)</a:t>
            </a:r>
          </a:p>
        </p:txBody>
      </p:sp>
      <p:sp>
        <p:nvSpPr>
          <p:cNvPr id="20" name="Text Box 24"/>
          <p:cNvSpPr txBox="1">
            <a:spLocks noChangeArrowheads="1"/>
          </p:cNvSpPr>
          <p:nvPr/>
        </p:nvSpPr>
        <p:spPr bwMode="auto">
          <a:xfrm>
            <a:off x="611188" y="2374900"/>
            <a:ext cx="194468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800" b="0" dirty="0" err="1">
                <a:latin typeface="Comic Sans MS" charset="0"/>
                <a:cs typeface="+mn-cs"/>
              </a:rPr>
              <a:t>Pristine</a:t>
            </a:r>
            <a:r>
              <a:rPr lang="fr-FR" sz="1800" b="0" dirty="0">
                <a:latin typeface="Comic Sans MS" charset="0"/>
                <a:cs typeface="+mn-cs"/>
              </a:rPr>
              <a:t> </a:t>
            </a:r>
            <a:r>
              <a:rPr lang="fr-FR" sz="1800" b="0" dirty="0" err="1">
                <a:latin typeface="Comic Sans MS" charset="0"/>
                <a:cs typeface="+mn-cs"/>
              </a:rPr>
              <a:t>CBGs</a:t>
            </a:r>
            <a:endParaRPr lang="fr-FR" sz="1800" b="0" dirty="0">
              <a:cs typeface="+mn-cs"/>
            </a:endParaRPr>
          </a:p>
        </p:txBody>
      </p:sp>
      <p:sp>
        <p:nvSpPr>
          <p:cNvPr id="21" name="Text Box 24"/>
          <p:cNvSpPr txBox="1">
            <a:spLocks noChangeArrowheads="1"/>
          </p:cNvSpPr>
          <p:nvPr/>
        </p:nvSpPr>
        <p:spPr bwMode="auto">
          <a:xfrm>
            <a:off x="3563938" y="2371725"/>
            <a:ext cx="194468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800" b="0" dirty="0">
                <a:latin typeface="Comic Sans MS" charset="0"/>
                <a:cs typeface="+mn-cs"/>
              </a:rPr>
              <a:t>CF0.16</a:t>
            </a:r>
            <a:endParaRPr lang="fr-FR" sz="1800" b="0" dirty="0">
              <a:cs typeface="+mn-cs"/>
            </a:endParaRPr>
          </a:p>
        </p:txBody>
      </p:sp>
      <p:sp>
        <p:nvSpPr>
          <p:cNvPr id="22" name="Text Box 24"/>
          <p:cNvSpPr txBox="1">
            <a:spLocks noChangeArrowheads="1"/>
          </p:cNvSpPr>
          <p:nvPr/>
        </p:nvSpPr>
        <p:spPr bwMode="auto">
          <a:xfrm>
            <a:off x="6516688" y="2374900"/>
            <a:ext cx="194468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800" b="0" dirty="0">
                <a:latin typeface="Comic Sans MS" charset="0"/>
                <a:cs typeface="+mn-cs"/>
              </a:rPr>
              <a:t>CF0.89</a:t>
            </a:r>
            <a:endParaRPr lang="fr-FR" sz="1800" b="0" dirty="0">
              <a:cs typeface="+mn-cs"/>
            </a:endParaRPr>
          </a:p>
        </p:txBody>
      </p:sp>
      <p:pic>
        <p:nvPicPr>
          <p:cNvPr id="23" name="Image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806700"/>
            <a:ext cx="2700338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13" y="2806700"/>
            <a:ext cx="2700337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Connecteur droit avec flèche 24"/>
          <p:cNvCxnSpPr/>
          <p:nvPr/>
        </p:nvCxnSpPr>
        <p:spPr bwMode="auto">
          <a:xfrm flipV="1">
            <a:off x="625475" y="4794250"/>
            <a:ext cx="284163" cy="15557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6" name="Text Box 22"/>
          <p:cNvSpPr txBox="1">
            <a:spLocks noChangeArrowheads="1"/>
          </p:cNvSpPr>
          <p:nvPr/>
        </p:nvSpPr>
        <p:spPr bwMode="auto">
          <a:xfrm>
            <a:off x="608013" y="4246563"/>
            <a:ext cx="1011237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fr-FR" sz="1200" b="0" dirty="0">
                <a:latin typeface="Comic Sans MS" charset="0"/>
              </a:rPr>
              <a:t>d = 0.34 nm</a:t>
            </a:r>
            <a:endParaRPr lang="en-US" altLang="zh-CN" sz="1200" b="0" dirty="0">
              <a:latin typeface="Comic Sans MS" charset="0"/>
              <a:ea typeface="SimSun" charset="0"/>
              <a:cs typeface="SimSun" charset="0"/>
            </a:endParaRPr>
          </a:p>
        </p:txBody>
      </p:sp>
      <p:cxnSp>
        <p:nvCxnSpPr>
          <p:cNvPr id="27" name="Connecteur droit avec flèche 26"/>
          <p:cNvCxnSpPr/>
          <p:nvPr/>
        </p:nvCxnSpPr>
        <p:spPr bwMode="auto">
          <a:xfrm flipH="1">
            <a:off x="754063" y="4489450"/>
            <a:ext cx="142875" cy="32543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28" name="Image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806700"/>
            <a:ext cx="2700338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" name="Connecteur droit avec flèche 28"/>
          <p:cNvCxnSpPr/>
          <p:nvPr/>
        </p:nvCxnSpPr>
        <p:spPr bwMode="auto">
          <a:xfrm>
            <a:off x="5081588" y="4541838"/>
            <a:ext cx="180975" cy="17938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0" name="Text Box 22"/>
          <p:cNvSpPr txBox="1">
            <a:spLocks noChangeArrowheads="1"/>
          </p:cNvSpPr>
          <p:nvPr/>
        </p:nvSpPr>
        <p:spPr bwMode="auto">
          <a:xfrm>
            <a:off x="4460875" y="5000625"/>
            <a:ext cx="1485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200" b="0">
                <a:latin typeface="Comic Sans MS" charset="0"/>
              </a:rPr>
              <a:t>Fluorinated layers</a:t>
            </a:r>
          </a:p>
          <a:p>
            <a:pPr algn="ctr" eaLnBrk="1" hangingPunct="1"/>
            <a:r>
              <a:rPr lang="fr-FR" sz="1200" b="0">
                <a:latin typeface="Comic Sans MS" charset="0"/>
              </a:rPr>
              <a:t>d = 0.48 nm</a:t>
            </a:r>
            <a:endParaRPr lang="en-US" altLang="zh-CN" sz="1200" b="0">
              <a:latin typeface="Comic Sans MS" charset="0"/>
              <a:ea typeface="SimSun" charset="0"/>
              <a:cs typeface="SimSun" charset="0"/>
            </a:endParaRPr>
          </a:p>
        </p:txBody>
      </p:sp>
      <p:cxnSp>
        <p:nvCxnSpPr>
          <p:cNvPr id="31" name="Connecteur droit avec flèche 30"/>
          <p:cNvCxnSpPr/>
          <p:nvPr/>
        </p:nvCxnSpPr>
        <p:spPr bwMode="auto">
          <a:xfrm flipV="1">
            <a:off x="4989513" y="4673600"/>
            <a:ext cx="127000" cy="4000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2" name="Text Box 22"/>
          <p:cNvSpPr txBox="1">
            <a:spLocks noChangeArrowheads="1"/>
          </p:cNvSpPr>
          <p:nvPr/>
        </p:nvSpPr>
        <p:spPr bwMode="auto">
          <a:xfrm>
            <a:off x="3635375" y="3959225"/>
            <a:ext cx="1343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200" b="0">
                <a:latin typeface="Comic Sans MS" charset="0"/>
              </a:rPr>
              <a:t>Graphene layers</a:t>
            </a:r>
          </a:p>
          <a:p>
            <a:pPr algn="ctr" eaLnBrk="1" hangingPunct="1"/>
            <a:r>
              <a:rPr lang="fr-FR" sz="1200" b="0">
                <a:latin typeface="Comic Sans MS" charset="0"/>
              </a:rPr>
              <a:t>d = 0.34 nm</a:t>
            </a:r>
            <a:endParaRPr lang="en-US" altLang="zh-CN" sz="1200" b="0">
              <a:latin typeface="Comic Sans MS" charset="0"/>
              <a:ea typeface="SimSun" charset="0"/>
              <a:cs typeface="SimSun" charset="0"/>
            </a:endParaRPr>
          </a:p>
        </p:txBody>
      </p:sp>
      <p:cxnSp>
        <p:nvCxnSpPr>
          <p:cNvPr id="33" name="Connecteur droit avec flèche 32"/>
          <p:cNvCxnSpPr/>
          <p:nvPr/>
        </p:nvCxnSpPr>
        <p:spPr bwMode="auto">
          <a:xfrm>
            <a:off x="4316413" y="4395788"/>
            <a:ext cx="146050" cy="4381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367878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647206" y="6504268"/>
            <a:ext cx="990600" cy="365125"/>
          </a:xfrm>
        </p:spPr>
        <p:txBody>
          <a:bodyPr/>
          <a:lstStyle/>
          <a:p>
            <a:fld id="{59F2A999-BDEE-7342-9672-F131A73F7479}" type="slidenum">
              <a:rPr lang="fr-FR" smtClean="0"/>
              <a:t>18</a:t>
            </a:fld>
            <a:endParaRPr lang="fr-FR" dirty="0"/>
          </a:p>
        </p:txBody>
      </p:sp>
      <p:sp>
        <p:nvSpPr>
          <p:cNvPr id="5" name="Rectangle 50"/>
          <p:cNvSpPr>
            <a:spLocks noChangeArrowheads="1"/>
          </p:cNvSpPr>
          <p:nvPr/>
        </p:nvSpPr>
        <p:spPr bwMode="auto">
          <a:xfrm>
            <a:off x="762000" y="-25400"/>
            <a:ext cx="7605805" cy="762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DFDFD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fr-FR" sz="3600" b="0" i="1" dirty="0" smtClean="0">
                <a:solidFill>
                  <a:srgbClr val="18579B"/>
                </a:solidFill>
                <a:latin typeface="Comic Sans MS" charset="0"/>
              </a:rPr>
              <a:t>Friction </a:t>
            </a:r>
            <a:r>
              <a:rPr lang="fr-FR" sz="3600" b="0" i="1" dirty="0" err="1" smtClean="0">
                <a:solidFill>
                  <a:srgbClr val="18579B"/>
                </a:solidFill>
                <a:latin typeface="Comic Sans MS" charset="0"/>
              </a:rPr>
              <a:t>reduction</a:t>
            </a:r>
            <a:r>
              <a:rPr lang="fr-FR" sz="3600" b="0" i="1" dirty="0" smtClean="0">
                <a:solidFill>
                  <a:srgbClr val="18579B"/>
                </a:solidFill>
                <a:latin typeface="Comic Sans MS" charset="0"/>
              </a:rPr>
              <a:t> </a:t>
            </a:r>
            <a:r>
              <a:rPr lang="fr-FR" sz="3600" b="0" i="1" dirty="0" err="1" smtClean="0">
                <a:solidFill>
                  <a:srgbClr val="18579B"/>
                </a:solidFill>
                <a:latin typeface="Comic Sans MS" charset="0"/>
              </a:rPr>
              <a:t>mechanisms</a:t>
            </a:r>
            <a:endParaRPr lang="fr-FR" b="0" dirty="0">
              <a:solidFill>
                <a:srgbClr val="18579B"/>
              </a:solidFill>
            </a:endParaRPr>
          </a:p>
        </p:txBody>
      </p:sp>
      <p:pic>
        <p:nvPicPr>
          <p:cNvPr id="6" name="Picture 2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8" y="155576"/>
            <a:ext cx="735712" cy="431999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155" y="153376"/>
            <a:ext cx="725716" cy="431999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1" name="Connecteur droit 100"/>
          <p:cNvCxnSpPr/>
          <p:nvPr/>
        </p:nvCxnSpPr>
        <p:spPr bwMode="auto">
          <a:xfrm>
            <a:off x="6298118" y="2528888"/>
            <a:ext cx="46672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3" name="Text Box 13"/>
          <p:cNvSpPr txBox="1">
            <a:spLocks noChangeArrowheads="1"/>
          </p:cNvSpPr>
          <p:nvPr/>
        </p:nvSpPr>
        <p:spPr bwMode="auto">
          <a:xfrm>
            <a:off x="12700" y="990600"/>
            <a:ext cx="923316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2200" b="0" dirty="0" smtClean="0">
                <a:latin typeface="Comic Sans MS" charset="0"/>
                <a:ea typeface="SimSun" charset="0"/>
                <a:cs typeface="SimSun" charset="0"/>
              </a:rPr>
              <a:t>Friction reduction mechanisms of GCBs: </a:t>
            </a:r>
            <a:r>
              <a:rPr lang="fr-FR" altLang="zh-CN" sz="2200" b="0" dirty="0" err="1" smtClean="0">
                <a:latin typeface="Comic Sans MS" charset="0"/>
                <a:ea typeface="SimSun" charset="0"/>
                <a:cs typeface="SimSun" charset="0"/>
              </a:rPr>
              <a:t>correlation</a:t>
            </a:r>
            <a:r>
              <a:rPr lang="fr-FR" altLang="zh-CN" sz="2200" b="0" dirty="0" smtClean="0">
                <a:latin typeface="Comic Sans MS" charset="0"/>
                <a:ea typeface="SimSun" charset="0"/>
                <a:cs typeface="SimSun" charset="0"/>
              </a:rPr>
              <a:t> </a:t>
            </a:r>
            <a:r>
              <a:rPr lang="fr-FR" altLang="zh-CN" sz="2200" b="0" dirty="0" err="1" smtClean="0">
                <a:latin typeface="Comic Sans MS" charset="0"/>
                <a:ea typeface="SimSun" charset="0"/>
                <a:cs typeface="SimSun" charset="0"/>
              </a:rPr>
              <a:t>between</a:t>
            </a:r>
            <a:r>
              <a:rPr lang="fr-FR" altLang="zh-CN" sz="2200" b="0" dirty="0" smtClean="0">
                <a:latin typeface="Comic Sans MS" charset="0"/>
                <a:ea typeface="SimSun" charset="0"/>
                <a:cs typeface="SimSun" charset="0"/>
              </a:rPr>
              <a:t> friction</a:t>
            </a:r>
          </a:p>
          <a:p>
            <a:pPr eaLnBrk="1" hangingPunct="1"/>
            <a:r>
              <a:rPr lang="fr-FR" altLang="zh-CN" sz="2200" dirty="0" err="1">
                <a:latin typeface="Comic Sans MS" charset="0"/>
                <a:ea typeface="SimSun" charset="0"/>
                <a:cs typeface="SimSun" charset="0"/>
              </a:rPr>
              <a:t>p</a:t>
            </a:r>
            <a:r>
              <a:rPr lang="fr-FR" altLang="zh-CN" sz="2200" dirty="0" err="1" smtClean="0">
                <a:latin typeface="Comic Sans MS" charset="0"/>
                <a:ea typeface="SimSun" charset="0"/>
                <a:cs typeface="SimSun" charset="0"/>
              </a:rPr>
              <a:t>roperties</a:t>
            </a:r>
            <a:r>
              <a:rPr lang="fr-FR" altLang="zh-CN" sz="2200" dirty="0" smtClean="0">
                <a:latin typeface="Comic Sans MS" charset="0"/>
                <a:ea typeface="SimSun" charset="0"/>
                <a:cs typeface="SimSun" charset="0"/>
              </a:rPr>
              <a:t> and structural </a:t>
            </a:r>
            <a:r>
              <a:rPr lang="fr-FR" altLang="zh-CN" sz="2200" dirty="0" err="1" smtClean="0">
                <a:latin typeface="Comic Sans MS" charset="0"/>
                <a:ea typeface="SimSun" charset="0"/>
                <a:cs typeface="SimSun" charset="0"/>
              </a:rPr>
              <a:t>characterizations</a:t>
            </a:r>
            <a:endParaRPr lang="en-US" altLang="zh-CN" sz="2200" b="0" dirty="0">
              <a:latin typeface="Comic Sans MS" charset="0"/>
              <a:ea typeface="SimSun" charset="0"/>
              <a:cs typeface="SimSun" charset="0"/>
            </a:endParaRPr>
          </a:p>
        </p:txBody>
      </p:sp>
      <p:sp>
        <p:nvSpPr>
          <p:cNvPr id="50" name="Text Box 34"/>
          <p:cNvSpPr txBox="1">
            <a:spLocks noChangeArrowheads="1"/>
          </p:cNvSpPr>
          <p:nvPr/>
        </p:nvSpPr>
        <p:spPr bwMode="auto">
          <a:xfrm>
            <a:off x="1891149" y="1790700"/>
            <a:ext cx="534906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fr-FR" altLang="zh-CN" sz="2000" b="0" i="1" dirty="0" smtClean="0">
                <a:solidFill>
                  <a:srgbClr val="184B5B"/>
                </a:solidFill>
                <a:latin typeface="Comic Sans MS" charset="0"/>
                <a:ea typeface="SimSun" charset="0"/>
                <a:cs typeface="SimSun" charset="0"/>
              </a:rPr>
              <a:t>TEM </a:t>
            </a:r>
            <a:r>
              <a:rPr lang="fr-FR" altLang="zh-CN" sz="2000" b="0" i="1" dirty="0" err="1" smtClean="0">
                <a:solidFill>
                  <a:srgbClr val="184B5B"/>
                </a:solidFill>
                <a:latin typeface="Comic Sans MS" charset="0"/>
                <a:ea typeface="SimSun" charset="0"/>
                <a:cs typeface="SimSun" charset="0"/>
              </a:rPr>
              <a:t>characterization</a:t>
            </a:r>
            <a:r>
              <a:rPr lang="fr-FR" altLang="zh-CN" sz="2000" b="0" i="1" dirty="0" smtClean="0">
                <a:solidFill>
                  <a:srgbClr val="184B5B"/>
                </a:solidFill>
                <a:latin typeface="Comic Sans MS" charset="0"/>
                <a:ea typeface="SimSun" charset="0"/>
                <a:cs typeface="SimSun" charset="0"/>
              </a:rPr>
              <a:t> of </a:t>
            </a:r>
            <a:r>
              <a:rPr lang="fr-FR" altLang="zh-CN" sz="2000" b="0" i="1" dirty="0" err="1" smtClean="0">
                <a:solidFill>
                  <a:srgbClr val="184B5B"/>
                </a:solidFill>
                <a:latin typeface="Comic Sans MS" charset="0"/>
                <a:ea typeface="SimSun" charset="0"/>
                <a:cs typeface="SimSun" charset="0"/>
              </a:rPr>
              <a:t>fluorinated</a:t>
            </a:r>
            <a:r>
              <a:rPr lang="fr-FR" altLang="zh-CN" sz="2000" b="0" i="1" dirty="0" smtClean="0">
                <a:solidFill>
                  <a:srgbClr val="184B5B"/>
                </a:solidFill>
                <a:latin typeface="Comic Sans MS" charset="0"/>
                <a:ea typeface="SimSun" charset="0"/>
                <a:cs typeface="SimSun" charset="0"/>
              </a:rPr>
              <a:t> </a:t>
            </a:r>
            <a:r>
              <a:rPr lang="fr-FR" altLang="zh-CN" sz="2000" b="0" i="1" dirty="0" err="1" smtClean="0">
                <a:solidFill>
                  <a:srgbClr val="184B5B"/>
                </a:solidFill>
                <a:latin typeface="Comic Sans MS" charset="0"/>
                <a:ea typeface="SimSun" charset="0"/>
                <a:cs typeface="SimSun" charset="0"/>
              </a:rPr>
              <a:t>GCBs</a:t>
            </a:r>
            <a:endParaRPr lang="en-US" altLang="zh-CN" sz="2000" b="0" i="1" dirty="0">
              <a:solidFill>
                <a:srgbClr val="184B5B"/>
              </a:solidFill>
              <a:latin typeface="Comic Sans MS" charset="0"/>
              <a:ea typeface="SimSun" charset="0"/>
              <a:cs typeface="SimSun" charset="0"/>
            </a:endParaRP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107950" y="2251075"/>
            <a:ext cx="8896350" cy="36004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5421313" y="2449513"/>
            <a:ext cx="3095625" cy="920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" name="Text Box 24"/>
          <p:cNvSpPr txBox="1">
            <a:spLocks noChangeArrowheads="1"/>
          </p:cNvSpPr>
          <p:nvPr/>
        </p:nvSpPr>
        <p:spPr bwMode="auto">
          <a:xfrm>
            <a:off x="611188" y="2374900"/>
            <a:ext cx="194468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800" b="0" dirty="0" err="1">
                <a:latin typeface="Comic Sans MS" charset="0"/>
                <a:cs typeface="+mn-cs"/>
              </a:rPr>
              <a:t>Pristine</a:t>
            </a:r>
            <a:r>
              <a:rPr lang="fr-FR" sz="1800" b="0" dirty="0">
                <a:latin typeface="Comic Sans MS" charset="0"/>
                <a:cs typeface="+mn-cs"/>
              </a:rPr>
              <a:t> </a:t>
            </a:r>
            <a:r>
              <a:rPr lang="fr-FR" sz="1800" b="0" dirty="0" err="1">
                <a:latin typeface="Comic Sans MS" charset="0"/>
                <a:cs typeface="+mn-cs"/>
              </a:rPr>
              <a:t>CBGs</a:t>
            </a:r>
            <a:endParaRPr lang="fr-FR" sz="1800" b="0" dirty="0">
              <a:cs typeface="+mn-cs"/>
            </a:endParaRPr>
          </a:p>
        </p:txBody>
      </p:sp>
      <p:sp>
        <p:nvSpPr>
          <p:cNvPr id="21" name="Text Box 24"/>
          <p:cNvSpPr txBox="1">
            <a:spLocks noChangeArrowheads="1"/>
          </p:cNvSpPr>
          <p:nvPr/>
        </p:nvSpPr>
        <p:spPr bwMode="auto">
          <a:xfrm>
            <a:off x="3563938" y="2371725"/>
            <a:ext cx="194468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800" b="0" dirty="0">
                <a:latin typeface="Comic Sans MS" charset="0"/>
                <a:cs typeface="+mn-cs"/>
              </a:rPr>
              <a:t>CF0.16</a:t>
            </a:r>
            <a:endParaRPr lang="fr-FR" sz="1800" b="0" dirty="0">
              <a:cs typeface="+mn-cs"/>
            </a:endParaRPr>
          </a:p>
        </p:txBody>
      </p:sp>
      <p:sp>
        <p:nvSpPr>
          <p:cNvPr id="22" name="Text Box 24"/>
          <p:cNvSpPr txBox="1">
            <a:spLocks noChangeArrowheads="1"/>
          </p:cNvSpPr>
          <p:nvPr/>
        </p:nvSpPr>
        <p:spPr bwMode="auto">
          <a:xfrm>
            <a:off x="6516688" y="2374900"/>
            <a:ext cx="194468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800" b="0" dirty="0">
                <a:latin typeface="Comic Sans MS" charset="0"/>
                <a:cs typeface="+mn-cs"/>
              </a:rPr>
              <a:t>CF0.89</a:t>
            </a:r>
            <a:endParaRPr lang="fr-FR" sz="1800" b="0" dirty="0">
              <a:cs typeface="+mn-cs"/>
            </a:endParaRPr>
          </a:p>
        </p:txBody>
      </p:sp>
      <p:pic>
        <p:nvPicPr>
          <p:cNvPr id="23" name="Image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806700"/>
            <a:ext cx="2700338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13" y="2806700"/>
            <a:ext cx="2700337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Connecteur droit avec flèche 24"/>
          <p:cNvCxnSpPr/>
          <p:nvPr/>
        </p:nvCxnSpPr>
        <p:spPr bwMode="auto">
          <a:xfrm flipV="1">
            <a:off x="625475" y="4794250"/>
            <a:ext cx="284163" cy="15557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6" name="Text Box 22"/>
          <p:cNvSpPr txBox="1">
            <a:spLocks noChangeArrowheads="1"/>
          </p:cNvSpPr>
          <p:nvPr/>
        </p:nvSpPr>
        <p:spPr bwMode="auto">
          <a:xfrm>
            <a:off x="608013" y="4246563"/>
            <a:ext cx="1011237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fr-FR" sz="1200" b="0" dirty="0">
                <a:latin typeface="Comic Sans MS" charset="0"/>
              </a:rPr>
              <a:t>d = 0.34 nm</a:t>
            </a:r>
            <a:endParaRPr lang="en-US" altLang="zh-CN" sz="1200" b="0" dirty="0">
              <a:latin typeface="Comic Sans MS" charset="0"/>
              <a:ea typeface="SimSun" charset="0"/>
              <a:cs typeface="SimSun" charset="0"/>
            </a:endParaRPr>
          </a:p>
        </p:txBody>
      </p:sp>
      <p:cxnSp>
        <p:nvCxnSpPr>
          <p:cNvPr id="27" name="Connecteur droit avec flèche 26"/>
          <p:cNvCxnSpPr/>
          <p:nvPr/>
        </p:nvCxnSpPr>
        <p:spPr bwMode="auto">
          <a:xfrm flipH="1">
            <a:off x="754063" y="4489450"/>
            <a:ext cx="142875" cy="32543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28" name="Image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806700"/>
            <a:ext cx="2700338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" name="Connecteur droit avec flèche 28"/>
          <p:cNvCxnSpPr/>
          <p:nvPr/>
        </p:nvCxnSpPr>
        <p:spPr bwMode="auto">
          <a:xfrm>
            <a:off x="5081588" y="4541838"/>
            <a:ext cx="180975" cy="17938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0" name="Text Box 22"/>
          <p:cNvSpPr txBox="1">
            <a:spLocks noChangeArrowheads="1"/>
          </p:cNvSpPr>
          <p:nvPr/>
        </p:nvSpPr>
        <p:spPr bwMode="auto">
          <a:xfrm>
            <a:off x="4460875" y="5000625"/>
            <a:ext cx="1485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200" b="0">
                <a:latin typeface="Comic Sans MS" charset="0"/>
              </a:rPr>
              <a:t>Fluorinated layers</a:t>
            </a:r>
          </a:p>
          <a:p>
            <a:pPr algn="ctr" eaLnBrk="1" hangingPunct="1"/>
            <a:r>
              <a:rPr lang="fr-FR" sz="1200" b="0">
                <a:latin typeface="Comic Sans MS" charset="0"/>
              </a:rPr>
              <a:t>d = 0.48 nm</a:t>
            </a:r>
            <a:endParaRPr lang="en-US" altLang="zh-CN" sz="1200" b="0">
              <a:latin typeface="Comic Sans MS" charset="0"/>
              <a:ea typeface="SimSun" charset="0"/>
              <a:cs typeface="SimSun" charset="0"/>
            </a:endParaRPr>
          </a:p>
        </p:txBody>
      </p:sp>
      <p:cxnSp>
        <p:nvCxnSpPr>
          <p:cNvPr id="31" name="Connecteur droit avec flèche 30"/>
          <p:cNvCxnSpPr/>
          <p:nvPr/>
        </p:nvCxnSpPr>
        <p:spPr bwMode="auto">
          <a:xfrm flipV="1">
            <a:off x="4989513" y="4673600"/>
            <a:ext cx="127000" cy="4000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2" name="Text Box 22"/>
          <p:cNvSpPr txBox="1">
            <a:spLocks noChangeArrowheads="1"/>
          </p:cNvSpPr>
          <p:nvPr/>
        </p:nvSpPr>
        <p:spPr bwMode="auto">
          <a:xfrm>
            <a:off x="3635375" y="3959225"/>
            <a:ext cx="1343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200" b="0">
                <a:latin typeface="Comic Sans MS" charset="0"/>
              </a:rPr>
              <a:t>Graphene layers</a:t>
            </a:r>
          </a:p>
          <a:p>
            <a:pPr algn="ctr" eaLnBrk="1" hangingPunct="1"/>
            <a:r>
              <a:rPr lang="fr-FR" sz="1200" b="0">
                <a:latin typeface="Comic Sans MS" charset="0"/>
              </a:rPr>
              <a:t>d = 0.34 nm</a:t>
            </a:r>
            <a:endParaRPr lang="en-US" altLang="zh-CN" sz="1200" b="0">
              <a:latin typeface="Comic Sans MS" charset="0"/>
              <a:ea typeface="SimSun" charset="0"/>
              <a:cs typeface="SimSun" charset="0"/>
            </a:endParaRPr>
          </a:p>
        </p:txBody>
      </p:sp>
      <p:cxnSp>
        <p:nvCxnSpPr>
          <p:cNvPr id="33" name="Connecteur droit avec flèche 32"/>
          <p:cNvCxnSpPr/>
          <p:nvPr/>
        </p:nvCxnSpPr>
        <p:spPr bwMode="auto">
          <a:xfrm>
            <a:off x="4316413" y="4395788"/>
            <a:ext cx="146050" cy="4381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4" name="AutoShape 17"/>
          <p:cNvSpPr>
            <a:spLocks noChangeArrowheads="1"/>
          </p:cNvSpPr>
          <p:nvPr/>
        </p:nvSpPr>
        <p:spPr bwMode="auto">
          <a:xfrm>
            <a:off x="76711" y="6072188"/>
            <a:ext cx="525198" cy="392112"/>
          </a:xfrm>
          <a:prstGeom prst="curvedRightArrow">
            <a:avLst>
              <a:gd name="adj1" fmla="val 20000"/>
              <a:gd name="adj2" fmla="val 40000"/>
              <a:gd name="adj3" fmla="val 43056"/>
            </a:avLst>
          </a:prstGeom>
          <a:gradFill rotWithShape="0">
            <a:gsLst>
              <a:gs pos="28000">
                <a:schemeClr val="bg2">
                  <a:lumMod val="25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  <a:gs pos="69000">
                <a:schemeClr val="accent2">
                  <a:lumMod val="40000"/>
                  <a:lumOff val="60000"/>
                </a:schemeClr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fr-FR" b="0">
              <a:solidFill>
                <a:srgbClr val="FF0000"/>
              </a:solidFill>
            </a:endParaRPr>
          </a:p>
        </p:txBody>
      </p:sp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547933" y="5848350"/>
            <a:ext cx="8373137" cy="1003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just"/>
            <a:r>
              <a:rPr lang="fr-FR" i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The </a:t>
            </a:r>
            <a:r>
              <a:rPr lang="fr-FR" i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fluorination</a:t>
            </a:r>
            <a:r>
              <a:rPr lang="fr-FR" i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  <a:r>
              <a:rPr lang="fr-FR" i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process</a:t>
            </a:r>
            <a:r>
              <a:rPr lang="fr-FR" i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progresses </a:t>
            </a:r>
            <a:r>
              <a:rPr lang="fr-FR" i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from</a:t>
            </a:r>
            <a:r>
              <a:rPr lang="fr-FR" i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  <a:r>
              <a:rPr lang="fr-FR" i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external</a:t>
            </a:r>
            <a:r>
              <a:rPr lang="fr-FR" i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  <a:r>
              <a:rPr lang="fr-FR" i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layers</a:t>
            </a:r>
            <a:r>
              <a:rPr lang="fr-FR" i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  <a:r>
              <a:rPr lang="fr-FR" i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towards</a:t>
            </a:r>
            <a:r>
              <a:rPr lang="fr-FR" i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  <a:r>
              <a:rPr lang="fr-FR" i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inner</a:t>
            </a:r>
            <a:r>
              <a:rPr lang="fr-FR" i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  <a:r>
              <a:rPr lang="fr-FR" i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ones</a:t>
            </a:r>
            <a:endParaRPr lang="fr-FR" b="0" dirty="0">
              <a:solidFill>
                <a:schemeClr val="tx2">
                  <a:lumMod val="75000"/>
                  <a:lumOff val="25000"/>
                </a:schemeClr>
              </a:solidFill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871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647206" y="6504268"/>
            <a:ext cx="990600" cy="365125"/>
          </a:xfrm>
        </p:spPr>
        <p:txBody>
          <a:bodyPr/>
          <a:lstStyle/>
          <a:p>
            <a:fld id="{59F2A999-BDEE-7342-9672-F131A73F7479}" type="slidenum">
              <a:rPr lang="fr-FR" smtClean="0"/>
              <a:t>19</a:t>
            </a:fld>
            <a:endParaRPr lang="fr-FR" dirty="0"/>
          </a:p>
        </p:txBody>
      </p:sp>
      <p:sp>
        <p:nvSpPr>
          <p:cNvPr id="5" name="Rectangle 50"/>
          <p:cNvSpPr>
            <a:spLocks noChangeArrowheads="1"/>
          </p:cNvSpPr>
          <p:nvPr/>
        </p:nvSpPr>
        <p:spPr bwMode="auto">
          <a:xfrm>
            <a:off x="762000" y="-25400"/>
            <a:ext cx="7605805" cy="762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DFDFD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fr-FR" sz="3600" b="0" i="1" dirty="0" smtClean="0">
                <a:solidFill>
                  <a:srgbClr val="18579B"/>
                </a:solidFill>
                <a:latin typeface="Comic Sans MS" charset="0"/>
              </a:rPr>
              <a:t>Friction </a:t>
            </a:r>
            <a:r>
              <a:rPr lang="fr-FR" sz="3600" b="0" i="1" dirty="0" err="1" smtClean="0">
                <a:solidFill>
                  <a:srgbClr val="18579B"/>
                </a:solidFill>
                <a:latin typeface="Comic Sans MS" charset="0"/>
              </a:rPr>
              <a:t>reduction</a:t>
            </a:r>
            <a:r>
              <a:rPr lang="fr-FR" sz="3600" b="0" i="1" dirty="0" smtClean="0">
                <a:solidFill>
                  <a:srgbClr val="18579B"/>
                </a:solidFill>
                <a:latin typeface="Comic Sans MS" charset="0"/>
              </a:rPr>
              <a:t> </a:t>
            </a:r>
            <a:r>
              <a:rPr lang="fr-FR" sz="3600" b="0" i="1" dirty="0" err="1" smtClean="0">
                <a:solidFill>
                  <a:srgbClr val="18579B"/>
                </a:solidFill>
                <a:latin typeface="Comic Sans MS" charset="0"/>
              </a:rPr>
              <a:t>mechanisms</a:t>
            </a:r>
            <a:endParaRPr lang="fr-FR" b="0" dirty="0">
              <a:solidFill>
                <a:srgbClr val="18579B"/>
              </a:solidFill>
            </a:endParaRPr>
          </a:p>
        </p:txBody>
      </p:sp>
      <p:pic>
        <p:nvPicPr>
          <p:cNvPr id="6" name="Picture 2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8" y="155576"/>
            <a:ext cx="735712" cy="431999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155" y="153376"/>
            <a:ext cx="725716" cy="431999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13"/>
          <p:cNvSpPr txBox="1">
            <a:spLocks noChangeArrowheads="1"/>
          </p:cNvSpPr>
          <p:nvPr/>
        </p:nvSpPr>
        <p:spPr bwMode="auto">
          <a:xfrm>
            <a:off x="12700" y="990600"/>
            <a:ext cx="923316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2200" b="0" dirty="0" smtClean="0">
                <a:latin typeface="Comic Sans MS" charset="0"/>
                <a:ea typeface="SimSun" charset="0"/>
                <a:cs typeface="SimSun" charset="0"/>
              </a:rPr>
              <a:t>Friction reduction mechanisms of GCBs: </a:t>
            </a:r>
            <a:r>
              <a:rPr lang="fr-FR" altLang="zh-CN" sz="2200" b="0" dirty="0" err="1" smtClean="0">
                <a:latin typeface="Comic Sans MS" charset="0"/>
                <a:ea typeface="SimSun" charset="0"/>
                <a:cs typeface="SimSun" charset="0"/>
              </a:rPr>
              <a:t>correlation</a:t>
            </a:r>
            <a:r>
              <a:rPr lang="fr-FR" altLang="zh-CN" sz="2200" b="0" dirty="0" smtClean="0">
                <a:latin typeface="Comic Sans MS" charset="0"/>
                <a:ea typeface="SimSun" charset="0"/>
                <a:cs typeface="SimSun" charset="0"/>
              </a:rPr>
              <a:t> </a:t>
            </a:r>
            <a:r>
              <a:rPr lang="fr-FR" altLang="zh-CN" sz="2200" b="0" dirty="0" err="1" smtClean="0">
                <a:latin typeface="Comic Sans MS" charset="0"/>
                <a:ea typeface="SimSun" charset="0"/>
                <a:cs typeface="SimSun" charset="0"/>
              </a:rPr>
              <a:t>between</a:t>
            </a:r>
            <a:r>
              <a:rPr lang="fr-FR" altLang="zh-CN" sz="2200" b="0" dirty="0" smtClean="0">
                <a:latin typeface="Comic Sans MS" charset="0"/>
                <a:ea typeface="SimSun" charset="0"/>
                <a:cs typeface="SimSun" charset="0"/>
              </a:rPr>
              <a:t> friction</a:t>
            </a:r>
          </a:p>
          <a:p>
            <a:pPr eaLnBrk="1" hangingPunct="1"/>
            <a:r>
              <a:rPr lang="fr-FR" altLang="zh-CN" sz="2200" dirty="0" err="1">
                <a:latin typeface="Comic Sans MS" charset="0"/>
                <a:ea typeface="SimSun" charset="0"/>
                <a:cs typeface="SimSun" charset="0"/>
              </a:rPr>
              <a:t>p</a:t>
            </a:r>
            <a:r>
              <a:rPr lang="fr-FR" altLang="zh-CN" sz="2200" dirty="0" err="1" smtClean="0">
                <a:latin typeface="Comic Sans MS" charset="0"/>
                <a:ea typeface="SimSun" charset="0"/>
                <a:cs typeface="SimSun" charset="0"/>
              </a:rPr>
              <a:t>roperties</a:t>
            </a:r>
            <a:r>
              <a:rPr lang="fr-FR" altLang="zh-CN" sz="2200" dirty="0" smtClean="0">
                <a:latin typeface="Comic Sans MS" charset="0"/>
                <a:ea typeface="SimSun" charset="0"/>
                <a:cs typeface="SimSun" charset="0"/>
              </a:rPr>
              <a:t> and structural </a:t>
            </a:r>
            <a:r>
              <a:rPr lang="fr-FR" altLang="zh-CN" sz="2200" dirty="0" err="1" smtClean="0">
                <a:latin typeface="Comic Sans MS" charset="0"/>
                <a:ea typeface="SimSun" charset="0"/>
                <a:cs typeface="SimSun" charset="0"/>
              </a:rPr>
              <a:t>characterizations</a:t>
            </a:r>
            <a:endParaRPr lang="en-US" altLang="zh-CN" sz="2200" b="0" dirty="0">
              <a:latin typeface="Comic Sans MS" charset="0"/>
              <a:ea typeface="SimSun" charset="0"/>
              <a:cs typeface="SimSun" charset="0"/>
            </a:endParaRPr>
          </a:p>
        </p:txBody>
      </p:sp>
      <p:sp>
        <p:nvSpPr>
          <p:cNvPr id="36" name="Text Box 7"/>
          <p:cNvSpPr txBox="1">
            <a:spLocks noChangeArrowheads="1"/>
          </p:cNvSpPr>
          <p:nvPr/>
        </p:nvSpPr>
        <p:spPr bwMode="auto">
          <a:xfrm>
            <a:off x="4932363" y="2052638"/>
            <a:ext cx="4176712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defRPr/>
            </a:pPr>
            <a:r>
              <a:rPr lang="fr-FR" sz="1800" b="0" dirty="0" smtClean="0">
                <a:solidFill>
                  <a:srgbClr val="184B5B"/>
                </a:solidFill>
                <a:latin typeface="Comic Sans MS" charset="0"/>
                <a:cs typeface="+mn-cs"/>
              </a:rPr>
              <a:t> </a:t>
            </a:r>
            <a:r>
              <a:rPr lang="fr-FR" dirty="0">
                <a:solidFill>
                  <a:srgbClr val="184B5B"/>
                </a:solidFill>
                <a:latin typeface="Comic Sans MS" charset="0"/>
                <a:sym typeface="Monotype Sorts" charset="0"/>
              </a:rPr>
              <a:t></a:t>
            </a:r>
            <a:r>
              <a:rPr lang="fr-FR" sz="2400" dirty="0">
                <a:solidFill>
                  <a:srgbClr val="184B5B"/>
                </a:solidFill>
                <a:latin typeface="Comic Sans MS" charset="0"/>
              </a:rPr>
              <a:t> </a:t>
            </a:r>
            <a:r>
              <a:rPr lang="fr-FR" sz="1800" b="0" dirty="0" err="1" smtClean="0">
                <a:solidFill>
                  <a:srgbClr val="184B5B"/>
                </a:solidFill>
                <a:latin typeface="Comic Sans MS" charset="0"/>
                <a:cs typeface="+mn-cs"/>
              </a:rPr>
              <a:t>Decrease</a:t>
            </a:r>
            <a:r>
              <a:rPr lang="fr-FR" sz="1800" b="0" dirty="0" smtClean="0">
                <a:solidFill>
                  <a:srgbClr val="184B5B"/>
                </a:solidFill>
                <a:latin typeface="Comic Sans MS" charset="0"/>
                <a:cs typeface="+mn-cs"/>
              </a:rPr>
              <a:t> </a:t>
            </a:r>
            <a:r>
              <a:rPr lang="fr-FR" sz="1800" b="0" dirty="0">
                <a:solidFill>
                  <a:srgbClr val="184B5B"/>
                </a:solidFill>
                <a:latin typeface="Comic Sans MS" charset="0"/>
                <a:cs typeface="+mn-cs"/>
              </a:rPr>
              <a:t>of </a:t>
            </a:r>
            <a:r>
              <a:rPr lang="fr-FR" sz="1800" b="0" dirty="0">
                <a:solidFill>
                  <a:srgbClr val="184B5B"/>
                </a:solidFill>
                <a:latin typeface="Symbol" charset="2"/>
                <a:cs typeface="Symbol" charset="2"/>
              </a:rPr>
              <a:t>m</a:t>
            </a:r>
            <a:r>
              <a:rPr lang="fr-FR" sz="1800" b="0" dirty="0">
                <a:solidFill>
                  <a:srgbClr val="184B5B"/>
                </a:solidFill>
                <a:latin typeface="Comic Sans MS" charset="0"/>
                <a:cs typeface="+mn-cs"/>
              </a:rPr>
              <a:t> </a:t>
            </a:r>
            <a:r>
              <a:rPr lang="fr-FR" sz="1800" b="0" dirty="0" err="1">
                <a:solidFill>
                  <a:srgbClr val="184B5B"/>
                </a:solidFill>
                <a:latin typeface="Comic Sans MS" charset="0"/>
                <a:cs typeface="+mn-cs"/>
              </a:rPr>
              <a:t>associated</a:t>
            </a:r>
            <a:r>
              <a:rPr lang="fr-FR" sz="1800" b="0" dirty="0">
                <a:solidFill>
                  <a:srgbClr val="184B5B"/>
                </a:solidFill>
                <a:latin typeface="Comic Sans MS" charset="0"/>
                <a:cs typeface="+mn-cs"/>
              </a:rPr>
              <a:t> to the</a:t>
            </a:r>
          </a:p>
          <a:p>
            <a:pPr algn="just">
              <a:defRPr/>
            </a:pPr>
            <a:r>
              <a:rPr lang="fr-FR" sz="1800" b="0" dirty="0" err="1">
                <a:solidFill>
                  <a:srgbClr val="184B5B"/>
                </a:solidFill>
                <a:latin typeface="Comic Sans MS" charset="0"/>
                <a:cs typeface="+mn-cs"/>
              </a:rPr>
              <a:t>lowering</a:t>
            </a:r>
            <a:r>
              <a:rPr lang="fr-FR" sz="1800" b="0" dirty="0">
                <a:solidFill>
                  <a:srgbClr val="184B5B"/>
                </a:solidFill>
                <a:latin typeface="Comic Sans MS" charset="0"/>
                <a:cs typeface="+mn-cs"/>
              </a:rPr>
              <a:t> of surface </a:t>
            </a:r>
            <a:r>
              <a:rPr lang="fr-FR" sz="1800" b="0" dirty="0" err="1">
                <a:solidFill>
                  <a:srgbClr val="184B5B"/>
                </a:solidFill>
                <a:latin typeface="Comic Sans MS" charset="0"/>
                <a:cs typeface="+mn-cs"/>
              </a:rPr>
              <a:t>energy</a:t>
            </a:r>
            <a:r>
              <a:rPr lang="fr-FR" sz="1800" b="0" dirty="0">
                <a:solidFill>
                  <a:srgbClr val="184B5B"/>
                </a:solidFill>
                <a:latin typeface="Comic Sans MS" charset="0"/>
                <a:cs typeface="+mn-cs"/>
              </a:rPr>
              <a:t> of the </a:t>
            </a:r>
          </a:p>
          <a:p>
            <a:pPr algn="just">
              <a:defRPr/>
            </a:pPr>
            <a:r>
              <a:rPr lang="fr-FR" sz="1800" b="0" dirty="0" err="1">
                <a:solidFill>
                  <a:srgbClr val="184B5B"/>
                </a:solidFill>
                <a:latin typeface="Comic Sans MS" charset="0"/>
                <a:cs typeface="+mn-cs"/>
              </a:rPr>
              <a:t>particles</a:t>
            </a:r>
            <a:r>
              <a:rPr lang="fr-FR" sz="1800" b="0" dirty="0">
                <a:solidFill>
                  <a:srgbClr val="184B5B"/>
                </a:solidFill>
                <a:latin typeface="Comic Sans MS" charset="0"/>
                <a:cs typeface="+mn-cs"/>
              </a:rPr>
              <a:t> due to the </a:t>
            </a:r>
            <a:r>
              <a:rPr lang="fr-FR" sz="1800" b="0" dirty="0" err="1">
                <a:solidFill>
                  <a:srgbClr val="184B5B"/>
                </a:solidFill>
                <a:latin typeface="Comic Sans MS" charset="0"/>
                <a:cs typeface="+mn-cs"/>
              </a:rPr>
              <a:t>thickening</a:t>
            </a:r>
            <a:r>
              <a:rPr lang="fr-FR" sz="1800" b="0" dirty="0">
                <a:solidFill>
                  <a:srgbClr val="184B5B"/>
                </a:solidFill>
                <a:latin typeface="Comic Sans MS" charset="0"/>
                <a:cs typeface="+mn-cs"/>
              </a:rPr>
              <a:t> of</a:t>
            </a:r>
          </a:p>
          <a:p>
            <a:pPr algn="just">
              <a:defRPr/>
            </a:pPr>
            <a:r>
              <a:rPr lang="fr-FR" sz="1800" b="0" dirty="0">
                <a:solidFill>
                  <a:srgbClr val="184B5B"/>
                </a:solidFill>
                <a:latin typeface="Comic Sans MS" charset="0"/>
                <a:cs typeface="+mn-cs"/>
              </a:rPr>
              <a:t>the </a:t>
            </a:r>
            <a:r>
              <a:rPr lang="fr-FR" sz="1800" b="0" dirty="0" err="1">
                <a:solidFill>
                  <a:srgbClr val="184B5B"/>
                </a:solidFill>
                <a:latin typeface="Comic Sans MS" charset="0"/>
                <a:cs typeface="+mn-cs"/>
              </a:rPr>
              <a:t>fluorinated</a:t>
            </a:r>
            <a:r>
              <a:rPr lang="fr-FR" sz="1800" b="0" dirty="0">
                <a:solidFill>
                  <a:srgbClr val="184B5B"/>
                </a:solidFill>
                <a:latin typeface="Comic Sans MS" charset="0"/>
                <a:cs typeface="+mn-cs"/>
              </a:rPr>
              <a:t> layer</a:t>
            </a:r>
          </a:p>
        </p:txBody>
      </p:sp>
      <p:sp>
        <p:nvSpPr>
          <p:cNvPr id="37" name="Text Box 7"/>
          <p:cNvSpPr txBox="1">
            <a:spLocks noChangeArrowheads="1"/>
          </p:cNvSpPr>
          <p:nvPr/>
        </p:nvSpPr>
        <p:spPr bwMode="auto">
          <a:xfrm>
            <a:off x="4932362" y="3719513"/>
            <a:ext cx="4313505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fr-FR" sz="1800" b="0" dirty="0" smtClean="0">
                <a:solidFill>
                  <a:srgbClr val="184B5B"/>
                </a:solidFill>
                <a:latin typeface="Comic Sans MS" charset="0"/>
                <a:cs typeface="+mn-cs"/>
              </a:rPr>
              <a:t> </a:t>
            </a:r>
            <a:r>
              <a:rPr lang="fr-FR" dirty="0">
                <a:solidFill>
                  <a:srgbClr val="184B5B"/>
                </a:solidFill>
                <a:latin typeface="Comic Sans MS" charset="0"/>
                <a:sym typeface="Monotype Sorts" charset="0"/>
              </a:rPr>
              <a:t></a:t>
            </a:r>
            <a:r>
              <a:rPr lang="fr-FR" sz="2400" dirty="0">
                <a:solidFill>
                  <a:srgbClr val="184B5B"/>
                </a:solidFill>
                <a:latin typeface="Comic Sans MS" charset="0"/>
              </a:rPr>
              <a:t> </a:t>
            </a:r>
            <a:r>
              <a:rPr lang="fr-FR" sz="1800" b="0" dirty="0" smtClean="0">
                <a:solidFill>
                  <a:srgbClr val="184B5B"/>
                </a:solidFill>
                <a:latin typeface="Comic Sans MS" charset="0"/>
                <a:cs typeface="+mn-cs"/>
              </a:rPr>
              <a:t>The </a:t>
            </a:r>
            <a:r>
              <a:rPr lang="fr-FR" sz="1800" b="0" dirty="0" err="1">
                <a:solidFill>
                  <a:srgbClr val="184B5B"/>
                </a:solidFill>
                <a:latin typeface="Comic Sans MS" charset="0"/>
                <a:cs typeface="+mn-cs"/>
              </a:rPr>
              <a:t>thickness</a:t>
            </a:r>
            <a:r>
              <a:rPr lang="fr-FR" sz="1800" b="0" dirty="0">
                <a:solidFill>
                  <a:srgbClr val="184B5B"/>
                </a:solidFill>
                <a:latin typeface="Comic Sans MS" charset="0"/>
                <a:cs typeface="+mn-cs"/>
              </a:rPr>
              <a:t> of </a:t>
            </a:r>
            <a:r>
              <a:rPr lang="fr-FR" sz="1800" b="0" dirty="0" smtClean="0">
                <a:solidFill>
                  <a:srgbClr val="184B5B"/>
                </a:solidFill>
                <a:latin typeface="Comic Sans MS" charset="0"/>
                <a:cs typeface="+mn-cs"/>
              </a:rPr>
              <a:t>the </a:t>
            </a:r>
            <a:r>
              <a:rPr lang="fr-FR" sz="1800" b="0" dirty="0" err="1" smtClean="0">
                <a:solidFill>
                  <a:srgbClr val="184B5B"/>
                </a:solidFill>
                <a:latin typeface="Comic Sans MS" charset="0"/>
                <a:cs typeface="+mn-cs"/>
              </a:rPr>
              <a:t>surrounding</a:t>
            </a:r>
            <a:endParaRPr lang="fr-FR" sz="1800" b="0" dirty="0" smtClean="0">
              <a:solidFill>
                <a:srgbClr val="184B5B"/>
              </a:solidFill>
              <a:latin typeface="Comic Sans MS" charset="0"/>
              <a:cs typeface="+mn-cs"/>
            </a:endParaRPr>
          </a:p>
          <a:p>
            <a:pPr algn="just">
              <a:defRPr/>
            </a:pPr>
            <a:r>
              <a:rPr lang="fr-FR" sz="1800" b="0" dirty="0" err="1" smtClean="0">
                <a:solidFill>
                  <a:srgbClr val="184B5B"/>
                </a:solidFill>
                <a:latin typeface="Comic Sans MS" charset="0"/>
                <a:cs typeface="+mn-cs"/>
              </a:rPr>
              <a:t>fluorinated</a:t>
            </a:r>
            <a:r>
              <a:rPr lang="fr-FR" sz="1800" b="0" dirty="0" smtClean="0">
                <a:solidFill>
                  <a:srgbClr val="184B5B"/>
                </a:solidFill>
                <a:latin typeface="Comic Sans MS" charset="0"/>
                <a:cs typeface="+mn-cs"/>
              </a:rPr>
              <a:t> </a:t>
            </a:r>
            <a:r>
              <a:rPr lang="fr-FR" sz="1800" b="0" dirty="0">
                <a:solidFill>
                  <a:srgbClr val="184B5B"/>
                </a:solidFill>
                <a:latin typeface="Comic Sans MS" charset="0"/>
                <a:cs typeface="+mn-cs"/>
              </a:rPr>
              <a:t>layer </a:t>
            </a:r>
            <a:r>
              <a:rPr lang="fr-FR" sz="1800" b="0" dirty="0" err="1">
                <a:solidFill>
                  <a:srgbClr val="184B5B"/>
                </a:solidFill>
                <a:latin typeface="Comic Sans MS" charset="0"/>
                <a:cs typeface="+mn-cs"/>
              </a:rPr>
              <a:t>is</a:t>
            </a:r>
            <a:r>
              <a:rPr lang="fr-FR" sz="1800" b="0" dirty="0">
                <a:solidFill>
                  <a:srgbClr val="184B5B"/>
                </a:solidFill>
                <a:latin typeface="Comic Sans MS" charset="0"/>
                <a:cs typeface="+mn-cs"/>
              </a:rPr>
              <a:t> </a:t>
            </a:r>
            <a:r>
              <a:rPr lang="fr-FR" sz="1800" b="0" dirty="0" err="1">
                <a:solidFill>
                  <a:srgbClr val="184B5B"/>
                </a:solidFill>
                <a:latin typeface="Comic Sans MS" charset="0"/>
                <a:cs typeface="+mn-cs"/>
              </a:rPr>
              <a:t>sufficient</a:t>
            </a:r>
            <a:r>
              <a:rPr lang="fr-FR" sz="1800" b="0" dirty="0">
                <a:solidFill>
                  <a:srgbClr val="184B5B"/>
                </a:solidFill>
                <a:latin typeface="Comic Sans MS" charset="0"/>
                <a:cs typeface="+mn-cs"/>
              </a:rPr>
              <a:t> to</a:t>
            </a:r>
          </a:p>
          <a:p>
            <a:pPr algn="just">
              <a:defRPr/>
            </a:pPr>
            <a:r>
              <a:rPr lang="fr-FR" sz="1800" b="0" dirty="0" err="1">
                <a:solidFill>
                  <a:srgbClr val="184B5B"/>
                </a:solidFill>
                <a:latin typeface="Comic Sans MS" charset="0"/>
                <a:cs typeface="+mn-cs"/>
              </a:rPr>
              <a:t>stabilize</a:t>
            </a:r>
            <a:r>
              <a:rPr lang="fr-FR" sz="1800" b="0" dirty="0">
                <a:solidFill>
                  <a:srgbClr val="184B5B"/>
                </a:solidFill>
                <a:latin typeface="Comic Sans MS" charset="0"/>
                <a:cs typeface="+mn-cs"/>
              </a:rPr>
              <a:t> the surface </a:t>
            </a:r>
            <a:r>
              <a:rPr lang="fr-FR" sz="1800" b="0" dirty="0" err="1">
                <a:solidFill>
                  <a:srgbClr val="184B5B"/>
                </a:solidFill>
                <a:latin typeface="Comic Sans MS" charset="0"/>
                <a:cs typeface="+mn-cs"/>
              </a:rPr>
              <a:t>energy</a:t>
            </a:r>
            <a:r>
              <a:rPr lang="fr-FR" sz="1800" b="0" dirty="0">
                <a:solidFill>
                  <a:srgbClr val="184B5B"/>
                </a:solidFill>
                <a:latin typeface="Comic Sans MS" charset="0"/>
                <a:cs typeface="+mn-cs"/>
              </a:rPr>
              <a:t> of the</a:t>
            </a:r>
          </a:p>
          <a:p>
            <a:pPr algn="just">
              <a:defRPr/>
            </a:pPr>
            <a:r>
              <a:rPr lang="fr-FR" sz="1800" b="0" dirty="0" err="1">
                <a:solidFill>
                  <a:srgbClr val="184B5B"/>
                </a:solidFill>
                <a:latin typeface="Comic Sans MS" charset="0"/>
                <a:cs typeface="+mn-cs"/>
              </a:rPr>
              <a:t>particles</a:t>
            </a:r>
            <a:endParaRPr lang="fr-FR" sz="1800" b="0" dirty="0">
              <a:solidFill>
                <a:srgbClr val="184B5B"/>
              </a:solidFill>
              <a:latin typeface="Comic Sans MS" charset="0"/>
              <a:cs typeface="+mn-cs"/>
            </a:endParaRPr>
          </a:p>
        </p:txBody>
      </p:sp>
      <p:sp>
        <p:nvSpPr>
          <p:cNvPr id="38" name="Text Box 49"/>
          <p:cNvSpPr txBox="1">
            <a:spLocks noChangeArrowheads="1"/>
          </p:cNvSpPr>
          <p:nvPr/>
        </p:nvSpPr>
        <p:spPr bwMode="auto">
          <a:xfrm>
            <a:off x="4745038" y="5256213"/>
            <a:ext cx="4351337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9431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5908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30480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3505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962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4419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buFont typeface="Times" charset="0"/>
              <a:buNone/>
              <a:defRPr/>
            </a:pPr>
            <a:r>
              <a:rPr lang="fr-FR" sz="1800" b="0" dirty="0" smtClean="0">
                <a:solidFill>
                  <a:srgbClr val="184B5B"/>
                </a:solidFill>
                <a:latin typeface="Comic Sans MS" charset="0"/>
                <a:cs typeface="+mn-cs"/>
              </a:rPr>
              <a:t>No more surface </a:t>
            </a:r>
            <a:r>
              <a:rPr lang="fr-FR" sz="1800" b="0" dirty="0" err="1" smtClean="0">
                <a:solidFill>
                  <a:srgbClr val="184B5B"/>
                </a:solidFill>
                <a:latin typeface="Comic Sans MS" charset="0"/>
                <a:cs typeface="+mn-cs"/>
              </a:rPr>
              <a:t>effects</a:t>
            </a:r>
            <a:r>
              <a:rPr lang="fr-FR" sz="1800" b="0" dirty="0" smtClean="0">
                <a:solidFill>
                  <a:srgbClr val="184B5B"/>
                </a:solidFill>
                <a:latin typeface="Comic Sans MS" charset="0"/>
                <a:cs typeface="+mn-cs"/>
              </a:rPr>
              <a:t>: </a:t>
            </a:r>
            <a:r>
              <a:rPr lang="fr-FR" sz="1800" b="0" dirty="0" err="1" smtClean="0">
                <a:solidFill>
                  <a:srgbClr val="184B5B"/>
                </a:solidFill>
                <a:latin typeface="Comic Sans MS" charset="0"/>
                <a:cs typeface="+mn-cs"/>
              </a:rPr>
              <a:t>stabilization</a:t>
            </a:r>
            <a:endParaRPr lang="fr-FR" sz="1800" b="0" dirty="0" smtClean="0">
              <a:solidFill>
                <a:srgbClr val="184B5B"/>
              </a:solidFill>
              <a:latin typeface="Comic Sans MS" charset="0"/>
              <a:cs typeface="+mn-cs"/>
            </a:endParaRPr>
          </a:p>
          <a:p>
            <a:pPr>
              <a:buFont typeface="Times" charset="0"/>
              <a:buNone/>
              <a:defRPr/>
            </a:pPr>
            <a:r>
              <a:rPr lang="fr-FR" sz="1800" b="0" dirty="0">
                <a:solidFill>
                  <a:srgbClr val="184B5B"/>
                </a:solidFill>
                <a:latin typeface="Comic Sans MS" charset="0"/>
                <a:cs typeface="+mn-cs"/>
              </a:rPr>
              <a:t>o</a:t>
            </a:r>
            <a:r>
              <a:rPr lang="fr-FR" sz="1800" b="0" dirty="0" smtClean="0">
                <a:solidFill>
                  <a:srgbClr val="184B5B"/>
                </a:solidFill>
                <a:latin typeface="Comic Sans MS" charset="0"/>
                <a:cs typeface="+mn-cs"/>
              </a:rPr>
              <a:t>f the friction coefficient</a:t>
            </a:r>
            <a:endParaRPr lang="fr-FR" sz="1800" b="0" dirty="0" smtClean="0">
              <a:solidFill>
                <a:srgbClr val="184B5B"/>
              </a:solidFill>
              <a:cs typeface="+mn-cs"/>
            </a:endParaRPr>
          </a:p>
        </p:txBody>
      </p:sp>
      <p:grpSp>
        <p:nvGrpSpPr>
          <p:cNvPr id="40" name="Grouper 8"/>
          <p:cNvGrpSpPr>
            <a:grpSpLocks/>
          </p:cNvGrpSpPr>
          <p:nvPr/>
        </p:nvGrpSpPr>
        <p:grpSpPr bwMode="auto">
          <a:xfrm>
            <a:off x="179388" y="1917700"/>
            <a:ext cx="4392612" cy="4032250"/>
            <a:chOff x="1259632" y="1700808"/>
            <a:chExt cx="4392488" cy="4032448"/>
          </a:xfrm>
        </p:grpSpPr>
        <p:sp>
          <p:nvSpPr>
            <p:cNvPr id="41" name="Rectangle 7"/>
            <p:cNvSpPr>
              <a:spLocks noChangeArrowheads="1"/>
            </p:cNvSpPr>
            <p:nvPr/>
          </p:nvSpPr>
          <p:spPr bwMode="auto">
            <a:xfrm>
              <a:off x="1259632" y="1700808"/>
              <a:ext cx="4392488" cy="403244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pic>
          <p:nvPicPr>
            <p:cNvPr id="42" name="Imag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1823616"/>
              <a:ext cx="4072008" cy="3832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4" name="Ellipse 10"/>
          <p:cNvSpPr>
            <a:spLocks noChangeArrowheads="1"/>
          </p:cNvSpPr>
          <p:nvPr/>
        </p:nvSpPr>
        <p:spPr bwMode="auto">
          <a:xfrm>
            <a:off x="900113" y="3286125"/>
            <a:ext cx="2016125" cy="936625"/>
          </a:xfrm>
          <a:prstGeom prst="ellipse">
            <a:avLst/>
          </a:prstGeom>
          <a:noFill/>
          <a:ln w="28575" cmpd="sng">
            <a:solidFill>
              <a:srgbClr val="66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5" name="Ellipse 14"/>
          <p:cNvSpPr>
            <a:spLocks noChangeArrowheads="1"/>
          </p:cNvSpPr>
          <p:nvPr/>
        </p:nvSpPr>
        <p:spPr bwMode="auto">
          <a:xfrm>
            <a:off x="2890838" y="3705225"/>
            <a:ext cx="1079500" cy="504825"/>
          </a:xfrm>
          <a:prstGeom prst="ellipse">
            <a:avLst/>
          </a:prstGeom>
          <a:noFill/>
          <a:ln w="28575" cmpd="sng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46" name="Imag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413" y="4279900"/>
            <a:ext cx="93503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Imag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279900"/>
            <a:ext cx="9366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8" name="Connecteur droit avec flèche 47"/>
          <p:cNvCxnSpPr/>
          <p:nvPr/>
        </p:nvCxnSpPr>
        <p:spPr bwMode="auto">
          <a:xfrm flipV="1">
            <a:off x="2627313" y="2336800"/>
            <a:ext cx="2305050" cy="102076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660066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9" name="Connecteur droit avec flèche 48"/>
          <p:cNvCxnSpPr/>
          <p:nvPr/>
        </p:nvCxnSpPr>
        <p:spPr bwMode="auto">
          <a:xfrm>
            <a:off x="3995738" y="3860800"/>
            <a:ext cx="1008062" cy="7302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1" name="Flèche vers le bas 50"/>
          <p:cNvSpPr/>
          <p:nvPr/>
        </p:nvSpPr>
        <p:spPr>
          <a:xfrm>
            <a:off x="6819900" y="4919663"/>
            <a:ext cx="165100" cy="377447"/>
          </a:xfrm>
          <a:prstGeom prst="downArrow">
            <a:avLst/>
          </a:prstGeom>
          <a:gradFill>
            <a:gsLst>
              <a:gs pos="28000">
                <a:schemeClr val="bg2">
                  <a:lumMod val="25000"/>
                </a:schemeClr>
              </a:gs>
              <a:gs pos="69000">
                <a:schemeClr val="accent1">
                  <a:tint val="80000"/>
                  <a:shade val="100000"/>
                  <a:satMod val="150000"/>
                </a:schemeClr>
              </a:gs>
              <a:gs pos="100000">
                <a:schemeClr val="accent1">
                  <a:tint val="50000"/>
                  <a:shade val="100000"/>
                  <a:satMod val="150000"/>
                </a:schemeClr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AutoShape 17"/>
          <p:cNvSpPr>
            <a:spLocks noChangeArrowheads="1"/>
          </p:cNvSpPr>
          <p:nvPr/>
        </p:nvSpPr>
        <p:spPr bwMode="auto">
          <a:xfrm>
            <a:off x="129761" y="6192838"/>
            <a:ext cx="525198" cy="392112"/>
          </a:xfrm>
          <a:prstGeom prst="curvedRightArrow">
            <a:avLst>
              <a:gd name="adj1" fmla="val 20000"/>
              <a:gd name="adj2" fmla="val 40000"/>
              <a:gd name="adj3" fmla="val 43056"/>
            </a:avLst>
          </a:prstGeom>
          <a:gradFill rotWithShape="0">
            <a:gsLst>
              <a:gs pos="28000">
                <a:schemeClr val="bg2">
                  <a:lumMod val="25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  <a:gs pos="69000">
                <a:schemeClr val="accent2">
                  <a:lumMod val="40000"/>
                  <a:lumOff val="60000"/>
                </a:schemeClr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fr-FR" b="0">
              <a:solidFill>
                <a:srgbClr val="FF0000"/>
              </a:solidFill>
            </a:endParaRPr>
          </a:p>
        </p:txBody>
      </p:sp>
      <p:sp>
        <p:nvSpPr>
          <p:cNvPr id="53" name="Rectangle 6"/>
          <p:cNvSpPr>
            <a:spLocks noChangeArrowheads="1"/>
          </p:cNvSpPr>
          <p:nvPr/>
        </p:nvSpPr>
        <p:spPr bwMode="auto">
          <a:xfrm>
            <a:off x="626383" y="6108700"/>
            <a:ext cx="7273017" cy="749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just"/>
            <a:r>
              <a:rPr lang="fr-FR" i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Friction </a:t>
            </a:r>
            <a:r>
              <a:rPr lang="fr-FR" i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reduction</a:t>
            </a:r>
            <a:r>
              <a:rPr lang="fr-FR" i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  <a:r>
              <a:rPr lang="fr-FR" i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mechanism</a:t>
            </a:r>
            <a:r>
              <a:rPr lang="fr-FR" i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  <a:r>
              <a:rPr lang="fr-FR" i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involving</a:t>
            </a:r>
            <a:r>
              <a:rPr lang="fr-FR" i="1" dirty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  <a:r>
              <a:rPr lang="fr-FR" i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surface </a:t>
            </a:r>
            <a:r>
              <a:rPr lang="fr-FR" i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effects</a:t>
            </a:r>
            <a:endParaRPr lang="fr-FR" i="1" dirty="0" smtClean="0">
              <a:solidFill>
                <a:schemeClr val="tx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634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0"/>
          <p:cNvSpPr>
            <a:spLocks noChangeArrowheads="1"/>
          </p:cNvSpPr>
          <p:nvPr/>
        </p:nvSpPr>
        <p:spPr bwMode="auto">
          <a:xfrm>
            <a:off x="1181100" y="0"/>
            <a:ext cx="6781799" cy="762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DFDFD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fr-FR" sz="3600" b="0" i="1" dirty="0" smtClean="0">
                <a:solidFill>
                  <a:srgbClr val="18579B"/>
                </a:solidFill>
                <a:latin typeface="Comic Sans MS" charset="0"/>
              </a:rPr>
              <a:t>A few </a:t>
            </a:r>
            <a:r>
              <a:rPr lang="fr-FR" sz="3600" b="0" i="1" dirty="0" err="1" smtClean="0">
                <a:solidFill>
                  <a:srgbClr val="18579B"/>
                </a:solidFill>
                <a:latin typeface="Comic Sans MS" charset="0"/>
              </a:rPr>
              <a:t>words</a:t>
            </a:r>
            <a:r>
              <a:rPr lang="fr-FR" sz="3600" b="0" i="1" dirty="0" smtClean="0">
                <a:solidFill>
                  <a:srgbClr val="18579B"/>
                </a:solidFill>
                <a:latin typeface="Comic Sans MS" charset="0"/>
              </a:rPr>
              <a:t> about </a:t>
            </a:r>
            <a:r>
              <a:rPr lang="fr-FR" sz="3600" b="0" i="1" dirty="0" err="1" smtClean="0">
                <a:solidFill>
                  <a:srgbClr val="18579B"/>
                </a:solidFill>
                <a:latin typeface="Comic Sans MS" charset="0"/>
              </a:rPr>
              <a:t>tribology</a:t>
            </a:r>
            <a:endParaRPr lang="fr-FR" b="0" dirty="0">
              <a:solidFill>
                <a:srgbClr val="18579B"/>
              </a:solidFill>
            </a:endParaRPr>
          </a:p>
        </p:txBody>
      </p:sp>
      <p:sp>
        <p:nvSpPr>
          <p:cNvPr id="9" name="AutoShape 17"/>
          <p:cNvSpPr>
            <a:spLocks noChangeArrowheads="1"/>
          </p:cNvSpPr>
          <p:nvPr/>
        </p:nvSpPr>
        <p:spPr bwMode="auto">
          <a:xfrm>
            <a:off x="201877" y="4243388"/>
            <a:ext cx="688975" cy="533400"/>
          </a:xfrm>
          <a:prstGeom prst="curvedRightArrow">
            <a:avLst>
              <a:gd name="adj1" fmla="val 20000"/>
              <a:gd name="adj2" fmla="val 40000"/>
              <a:gd name="adj3" fmla="val 43056"/>
            </a:avLst>
          </a:prstGeom>
          <a:gradFill rotWithShape="0">
            <a:gsLst>
              <a:gs pos="28000">
                <a:schemeClr val="bg2">
                  <a:lumMod val="25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  <a:gs pos="69000">
                <a:schemeClr val="accent2">
                  <a:lumMod val="40000"/>
                  <a:lumOff val="60000"/>
                </a:schemeClr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fr-FR" b="0">
              <a:solidFill>
                <a:srgbClr val="FF0000"/>
              </a:solidFill>
            </a:endParaRPr>
          </a:p>
        </p:txBody>
      </p:sp>
      <p:sp>
        <p:nvSpPr>
          <p:cNvPr id="11" name="Text Box 24"/>
          <p:cNvSpPr txBox="1">
            <a:spLocks noChangeArrowheads="1"/>
          </p:cNvSpPr>
          <p:nvPr/>
        </p:nvSpPr>
        <p:spPr bwMode="auto">
          <a:xfrm>
            <a:off x="724165" y="3227169"/>
            <a:ext cx="315426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zh-CN" sz="1800" b="0" dirty="0" smtClean="0">
                <a:solidFill>
                  <a:schemeClr val="bg2">
                    <a:lumMod val="25000"/>
                  </a:schemeClr>
                </a:solidFill>
                <a:latin typeface="Comic Sans MS" charset="0"/>
                <a:ea typeface="SimSun" charset="0"/>
                <a:cs typeface="SimSun" charset="0"/>
              </a:rPr>
              <a:t>Energy losses </a:t>
            </a:r>
            <a:endParaRPr lang="en-US" altLang="zh-CN" sz="1800" b="0" dirty="0">
              <a:solidFill>
                <a:schemeClr val="bg2">
                  <a:lumMod val="25000"/>
                </a:schemeClr>
              </a:solidFill>
              <a:latin typeface="Comic Sans MS" charset="0"/>
              <a:ea typeface="SimSun" charset="0"/>
              <a:cs typeface="SimSun" charset="0"/>
            </a:endParaRPr>
          </a:p>
          <a:p>
            <a:pPr algn="ctr" eaLnBrk="1" hangingPunct="1"/>
            <a:r>
              <a:rPr lang="en-US" altLang="zh-CN" sz="1800" b="0" dirty="0" smtClean="0">
                <a:solidFill>
                  <a:schemeClr val="bg2">
                    <a:lumMod val="25000"/>
                  </a:schemeClr>
                </a:solidFill>
                <a:latin typeface="Comic Sans MS" charset="0"/>
                <a:ea typeface="SimSun" charset="0"/>
                <a:cs typeface="SimSun" charset="0"/>
              </a:rPr>
              <a:t>30</a:t>
            </a:r>
            <a:r>
              <a:rPr lang="en-US" altLang="zh-CN" sz="1800" b="0" dirty="0">
                <a:solidFill>
                  <a:schemeClr val="bg2">
                    <a:lumMod val="25000"/>
                  </a:schemeClr>
                </a:solidFill>
                <a:latin typeface="Comic Sans MS" charset="0"/>
                <a:ea typeface="SimSun" charset="0"/>
                <a:cs typeface="SimSun" charset="0"/>
              </a:rPr>
              <a:t>% </a:t>
            </a:r>
            <a:r>
              <a:rPr lang="en-US" altLang="zh-CN" sz="1800" b="0" dirty="0" smtClean="0">
                <a:solidFill>
                  <a:schemeClr val="bg2">
                    <a:lumMod val="25000"/>
                  </a:schemeClr>
                </a:solidFill>
                <a:latin typeface="Comic Sans MS" charset="0"/>
                <a:ea typeface="SimSun" charset="0"/>
                <a:cs typeface="SimSun" charset="0"/>
              </a:rPr>
              <a:t>of produced energy in </a:t>
            </a:r>
          </a:p>
          <a:p>
            <a:pPr algn="ctr" eaLnBrk="1" hangingPunct="1"/>
            <a:r>
              <a:rPr lang="en-US" altLang="zh-CN" sz="1800" b="0" dirty="0" smtClean="0">
                <a:solidFill>
                  <a:schemeClr val="bg2">
                    <a:lumMod val="25000"/>
                  </a:schemeClr>
                </a:solidFill>
                <a:latin typeface="Comic Sans MS" charset="0"/>
                <a:ea typeface="SimSun" charset="0"/>
                <a:cs typeface="SimSun" charset="0"/>
              </a:rPr>
              <a:t>the world</a:t>
            </a:r>
            <a:r>
              <a:rPr lang="en-US" altLang="zh-CN" dirty="0" smtClean="0">
                <a:solidFill>
                  <a:schemeClr val="bg2">
                    <a:lumMod val="25000"/>
                  </a:schemeClr>
                </a:solidFill>
                <a:latin typeface="Comic Sans MS" charset="0"/>
                <a:ea typeface="SimSun" charset="0"/>
                <a:cs typeface="SimSun" charset="0"/>
              </a:rPr>
              <a:t> </a:t>
            </a:r>
            <a:r>
              <a:rPr lang="en-US" altLang="zh-CN" sz="1800" b="0" dirty="0" smtClean="0">
                <a:solidFill>
                  <a:schemeClr val="bg2">
                    <a:lumMod val="25000"/>
                  </a:schemeClr>
                </a:solidFill>
                <a:latin typeface="Comic Sans MS" charset="0"/>
                <a:ea typeface="SimSun" charset="0"/>
                <a:cs typeface="SimSun" charset="0"/>
              </a:rPr>
              <a:t>is lost by friction</a:t>
            </a:r>
            <a:endParaRPr lang="en-US" altLang="zh-CN" sz="1800" b="0" dirty="0">
              <a:solidFill>
                <a:schemeClr val="bg2">
                  <a:lumMod val="25000"/>
                </a:schemeClr>
              </a:solidFill>
              <a:latin typeface="Comic Sans MS" charset="0"/>
              <a:ea typeface="SimSun" charset="0"/>
              <a:cs typeface="SimSun" charset="0"/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88900" y="2490331"/>
            <a:ext cx="8777876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200" b="0" dirty="0" smtClean="0">
                <a:solidFill>
                  <a:srgbClr val="000000"/>
                </a:solidFill>
                <a:latin typeface="Comic Sans MS" charset="0"/>
              </a:rPr>
              <a:t>Relative </a:t>
            </a:r>
            <a:r>
              <a:rPr lang="fr-FR" sz="2200" b="0" dirty="0" err="1" smtClean="0">
                <a:solidFill>
                  <a:srgbClr val="000000"/>
                </a:solidFill>
                <a:latin typeface="Comic Sans MS" charset="0"/>
              </a:rPr>
              <a:t>movement</a:t>
            </a:r>
            <a:r>
              <a:rPr lang="fr-FR" sz="2200" b="0" dirty="0" smtClean="0">
                <a:solidFill>
                  <a:srgbClr val="000000"/>
                </a:solidFill>
                <a:latin typeface="Comic Sans MS" charset="0"/>
              </a:rPr>
              <a:t> of </a:t>
            </a:r>
            <a:r>
              <a:rPr lang="fr-FR" sz="2200" b="0" dirty="0" err="1" smtClean="0">
                <a:solidFill>
                  <a:srgbClr val="000000"/>
                </a:solidFill>
                <a:latin typeface="Comic Sans MS" charset="0"/>
              </a:rPr>
              <a:t>two</a:t>
            </a:r>
            <a:r>
              <a:rPr lang="fr-FR" sz="2200" b="0" dirty="0" smtClean="0">
                <a:solidFill>
                  <a:srgbClr val="000000"/>
                </a:solidFill>
                <a:latin typeface="Comic Sans MS" charset="0"/>
              </a:rPr>
              <a:t> </a:t>
            </a:r>
            <a:r>
              <a:rPr lang="fr-FR" sz="2200" b="0" dirty="0" err="1" smtClean="0">
                <a:solidFill>
                  <a:srgbClr val="000000"/>
                </a:solidFill>
                <a:latin typeface="Comic Sans MS" charset="0"/>
              </a:rPr>
              <a:t>contacting</a:t>
            </a:r>
            <a:r>
              <a:rPr lang="fr-FR" sz="2200" b="0" dirty="0" smtClean="0">
                <a:solidFill>
                  <a:srgbClr val="000000"/>
                </a:solidFill>
                <a:latin typeface="Comic Sans MS" charset="0"/>
              </a:rPr>
              <a:t> surfaces: friction and wear</a:t>
            </a:r>
            <a:endParaRPr lang="fr-FR" b="0" dirty="0">
              <a:solidFill>
                <a:srgbClr val="000000"/>
              </a:solidFill>
            </a:endParaRPr>
          </a:p>
        </p:txBody>
      </p:sp>
      <p:sp>
        <p:nvSpPr>
          <p:cNvPr id="14" name="Text Box 24"/>
          <p:cNvSpPr txBox="1">
            <a:spLocks noChangeArrowheads="1"/>
          </p:cNvSpPr>
          <p:nvPr/>
        </p:nvSpPr>
        <p:spPr bwMode="auto">
          <a:xfrm>
            <a:off x="4774369" y="3228538"/>
            <a:ext cx="35251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zh-CN" sz="1800" b="0" dirty="0" smtClean="0">
                <a:solidFill>
                  <a:srgbClr val="184B5B"/>
                </a:solidFill>
                <a:latin typeface="Comic Sans MS" charset="0"/>
                <a:ea typeface="SimSun" charset="0"/>
                <a:cs typeface="SimSun" charset="0"/>
              </a:rPr>
              <a:t>Materials losses </a:t>
            </a:r>
            <a:endParaRPr lang="en-US" altLang="zh-CN" sz="1800" b="0" dirty="0">
              <a:solidFill>
                <a:srgbClr val="184B5B"/>
              </a:solidFill>
              <a:latin typeface="Comic Sans MS" charset="0"/>
              <a:ea typeface="SimSun" charset="0"/>
              <a:cs typeface="SimSun" charset="0"/>
            </a:endParaRPr>
          </a:p>
          <a:p>
            <a:pPr algn="ctr" eaLnBrk="1" hangingPunct="1"/>
            <a:r>
              <a:rPr lang="en-US" altLang="zh-CN" sz="1800" b="0" dirty="0" smtClean="0">
                <a:solidFill>
                  <a:srgbClr val="184B5B"/>
                </a:solidFill>
                <a:latin typeface="Comic Sans MS" charset="0"/>
                <a:ea typeface="SimSun" charset="0"/>
                <a:cs typeface="SimSun" charset="0"/>
              </a:rPr>
              <a:t>66 </a:t>
            </a:r>
            <a:r>
              <a:rPr lang="en-US" altLang="zh-CN" dirty="0">
                <a:solidFill>
                  <a:srgbClr val="184B5B"/>
                </a:solidFill>
                <a:latin typeface="Comic Sans MS" charset="0"/>
                <a:ea typeface="SimSun" charset="0"/>
                <a:cs typeface="SimSun" charset="0"/>
              </a:rPr>
              <a:t>m</a:t>
            </a:r>
            <a:r>
              <a:rPr lang="en-US" altLang="zh-CN" sz="1800" b="0" dirty="0" smtClean="0">
                <a:solidFill>
                  <a:srgbClr val="184B5B"/>
                </a:solidFill>
                <a:latin typeface="Comic Sans MS" charset="0"/>
                <a:ea typeface="SimSun" charset="0"/>
                <a:cs typeface="SimSun" charset="0"/>
              </a:rPr>
              <a:t>illion euros/year in France</a:t>
            </a:r>
            <a:endParaRPr lang="en-US" altLang="zh-CN" sz="1800" b="0" dirty="0">
              <a:solidFill>
                <a:srgbClr val="184B5B"/>
              </a:solidFill>
              <a:latin typeface="Comic Sans MS" charset="0"/>
              <a:ea typeface="SimSun" charset="0"/>
              <a:cs typeface="SimSun" charset="0"/>
            </a:endParaRPr>
          </a:p>
        </p:txBody>
      </p:sp>
      <p:grpSp>
        <p:nvGrpSpPr>
          <p:cNvPr id="25" name="Grouper 24"/>
          <p:cNvGrpSpPr/>
          <p:nvPr/>
        </p:nvGrpSpPr>
        <p:grpSpPr>
          <a:xfrm>
            <a:off x="2407071" y="4852769"/>
            <a:ext cx="4491286" cy="1856400"/>
            <a:chOff x="2407071" y="4814669"/>
            <a:chExt cx="4491286" cy="1856400"/>
          </a:xfrm>
        </p:grpSpPr>
        <p:pic>
          <p:nvPicPr>
            <p:cNvPr id="15" name="Picture 2" descr="http://www.vss-lubes.ch/images/aeg2.jpg"/>
            <p:cNvPicPr>
              <a:picLocks noChangeAspect="1" noChangeArrowheads="1"/>
            </p:cNvPicPr>
            <p:nvPr/>
          </p:nvPicPr>
          <p:blipFill>
            <a:blip r:embed="rId3" cstate="print"/>
            <a:srcRect b="8553"/>
            <a:stretch>
              <a:fillRect/>
            </a:stretch>
          </p:blipFill>
          <p:spPr bwMode="auto">
            <a:xfrm>
              <a:off x="2407071" y="4814669"/>
              <a:ext cx="4491286" cy="1856400"/>
            </a:xfrm>
            <a:prstGeom prst="rect">
              <a:avLst/>
            </a:prstGeom>
            <a:noFill/>
          </p:spPr>
        </p:pic>
        <p:sp>
          <p:nvSpPr>
            <p:cNvPr id="16" name="Ellipse 15"/>
            <p:cNvSpPr/>
            <p:nvPr/>
          </p:nvSpPr>
          <p:spPr>
            <a:xfrm>
              <a:off x="3784600" y="5576669"/>
              <a:ext cx="368300" cy="719999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" name="Grouper 3"/>
          <p:cNvGrpSpPr/>
          <p:nvPr/>
        </p:nvGrpSpPr>
        <p:grpSpPr>
          <a:xfrm>
            <a:off x="88900" y="1004888"/>
            <a:ext cx="8296274" cy="1107996"/>
            <a:chOff x="25400" y="1195388"/>
            <a:chExt cx="8296274" cy="1107996"/>
          </a:xfrm>
        </p:grpSpPr>
        <p:sp>
          <p:nvSpPr>
            <p:cNvPr id="6" name="Text Box 8"/>
            <p:cNvSpPr txBox="1">
              <a:spLocks noChangeArrowheads="1"/>
            </p:cNvSpPr>
            <p:nvPr/>
          </p:nvSpPr>
          <p:spPr bwMode="auto">
            <a:xfrm>
              <a:off x="25400" y="1195388"/>
              <a:ext cx="8296274" cy="11079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2200" b="0" dirty="0" err="1" smtClean="0">
                  <a:solidFill>
                    <a:srgbClr val="000000"/>
                  </a:solidFill>
                  <a:latin typeface="Comic Sans MS" charset="0"/>
                </a:rPr>
                <a:t>Tribology</a:t>
              </a:r>
              <a:r>
                <a:rPr lang="fr-FR" sz="2200" dirty="0" smtClean="0">
                  <a:solidFill>
                    <a:srgbClr val="000000"/>
                  </a:solidFill>
                  <a:latin typeface="Comic Sans MS" charset="0"/>
                </a:rPr>
                <a:t>: part of science </a:t>
              </a:r>
              <a:r>
                <a:rPr lang="fr-FR" sz="2200" dirty="0" err="1" smtClean="0">
                  <a:solidFill>
                    <a:srgbClr val="000000"/>
                  </a:solidFill>
                  <a:latin typeface="Comic Sans MS" charset="0"/>
                </a:rPr>
                <a:t>concerned</a:t>
              </a:r>
              <a:r>
                <a:rPr lang="fr-FR" sz="2200" dirty="0" smtClean="0">
                  <a:solidFill>
                    <a:srgbClr val="000000"/>
                  </a:solidFill>
                  <a:latin typeface="Comic Sans MS" charset="0"/>
                </a:rPr>
                <a:t> </a:t>
              </a:r>
              <a:r>
                <a:rPr lang="fr-FR" sz="2200" dirty="0" err="1" smtClean="0">
                  <a:solidFill>
                    <a:srgbClr val="000000"/>
                  </a:solidFill>
                  <a:latin typeface="Comic Sans MS" charset="0"/>
                </a:rPr>
                <a:t>with</a:t>
              </a:r>
              <a:r>
                <a:rPr lang="fr-FR" sz="2200" dirty="0" smtClean="0">
                  <a:solidFill>
                    <a:srgbClr val="000000"/>
                  </a:solidFill>
                  <a:latin typeface="Comic Sans MS" charset="0"/>
                </a:rPr>
                <a:t> friction, wear and</a:t>
              </a:r>
            </a:p>
            <a:p>
              <a:r>
                <a:rPr lang="fr-FR" sz="2200" dirty="0" err="1">
                  <a:solidFill>
                    <a:srgbClr val="000000"/>
                  </a:solidFill>
                  <a:latin typeface="Comic Sans MS" charset="0"/>
                </a:rPr>
                <a:t>l</a:t>
              </a:r>
              <a:r>
                <a:rPr lang="fr-FR" sz="2200" dirty="0" err="1" smtClean="0">
                  <a:solidFill>
                    <a:srgbClr val="000000"/>
                  </a:solidFill>
                  <a:latin typeface="Comic Sans MS" charset="0"/>
                </a:rPr>
                <a:t>ubrication</a:t>
              </a:r>
              <a:r>
                <a:rPr lang="fr-FR" sz="2200" dirty="0" smtClean="0">
                  <a:solidFill>
                    <a:srgbClr val="000000"/>
                  </a:solidFill>
                  <a:latin typeface="Comic Sans MS" charset="0"/>
                </a:rPr>
                <a:t> </a:t>
              </a:r>
              <a:r>
                <a:rPr lang="fr-FR" sz="2200" dirty="0" err="1" smtClean="0">
                  <a:solidFill>
                    <a:srgbClr val="000000"/>
                  </a:solidFill>
                  <a:latin typeface="Comic Sans MS" charset="0"/>
                </a:rPr>
                <a:t>processes</a:t>
              </a:r>
              <a:r>
                <a:rPr lang="fr-FR" sz="2200" dirty="0" smtClean="0">
                  <a:solidFill>
                    <a:srgbClr val="000000"/>
                  </a:solidFill>
                  <a:latin typeface="Comic Sans MS" charset="0"/>
                </a:rPr>
                <a:t>    </a:t>
              </a:r>
              <a:r>
                <a:rPr lang="fr-FR" sz="2200" dirty="0" err="1" smtClean="0">
                  <a:solidFill>
                    <a:srgbClr val="000000"/>
                  </a:solidFill>
                  <a:latin typeface="Comic Sans MS" charset="0"/>
                </a:rPr>
                <a:t>involved</a:t>
              </a:r>
              <a:r>
                <a:rPr lang="fr-FR" sz="2200" dirty="0" smtClean="0">
                  <a:solidFill>
                    <a:srgbClr val="000000"/>
                  </a:solidFill>
                  <a:latin typeface="Comic Sans MS" charset="0"/>
                </a:rPr>
                <a:t> in </a:t>
              </a:r>
              <a:r>
                <a:rPr lang="fr-FR" sz="2200" dirty="0" err="1" smtClean="0">
                  <a:solidFill>
                    <a:srgbClr val="000000"/>
                  </a:solidFill>
                  <a:latin typeface="Comic Sans MS" charset="0"/>
                </a:rPr>
                <a:t>many</a:t>
              </a:r>
              <a:r>
                <a:rPr lang="fr-FR" sz="2200" dirty="0" smtClean="0">
                  <a:solidFill>
                    <a:srgbClr val="000000"/>
                  </a:solidFill>
                  <a:latin typeface="Comic Sans MS" charset="0"/>
                </a:rPr>
                <a:t> </a:t>
              </a:r>
              <a:r>
                <a:rPr lang="fr-FR" sz="2200" dirty="0" err="1" smtClean="0">
                  <a:solidFill>
                    <a:srgbClr val="000000"/>
                  </a:solidFill>
                  <a:latin typeface="Comic Sans MS" charset="0"/>
                </a:rPr>
                <a:t>natural</a:t>
              </a:r>
              <a:r>
                <a:rPr lang="fr-FR" sz="2200" dirty="0" smtClean="0">
                  <a:solidFill>
                    <a:srgbClr val="000000"/>
                  </a:solidFill>
                  <a:latin typeface="Comic Sans MS" charset="0"/>
                </a:rPr>
                <a:t> and </a:t>
              </a:r>
              <a:r>
                <a:rPr lang="fr-FR" sz="2200" dirty="0" err="1" smtClean="0">
                  <a:solidFill>
                    <a:srgbClr val="000000"/>
                  </a:solidFill>
                  <a:latin typeface="Comic Sans MS" charset="0"/>
                </a:rPr>
                <a:t>industrial</a:t>
              </a:r>
              <a:endParaRPr lang="fr-FR" sz="2200" dirty="0" smtClean="0">
                <a:solidFill>
                  <a:srgbClr val="000000"/>
                </a:solidFill>
                <a:latin typeface="Comic Sans MS" charset="0"/>
              </a:endParaRPr>
            </a:p>
            <a:p>
              <a:r>
                <a:rPr lang="fr-FR" sz="2200" dirty="0" err="1" smtClean="0">
                  <a:solidFill>
                    <a:srgbClr val="000000"/>
                  </a:solidFill>
                  <a:latin typeface="Comic Sans MS" charset="0"/>
                </a:rPr>
                <a:t>domains</a:t>
              </a:r>
              <a:r>
                <a:rPr lang="fr-FR" sz="2200" dirty="0" smtClean="0">
                  <a:solidFill>
                    <a:srgbClr val="000000"/>
                  </a:solidFill>
                  <a:latin typeface="Comic Sans MS" charset="0"/>
                </a:rPr>
                <a:t> </a:t>
              </a:r>
              <a:endParaRPr lang="fr-FR" b="0" dirty="0">
                <a:solidFill>
                  <a:srgbClr val="000000"/>
                </a:solidFill>
              </a:endParaRPr>
            </a:p>
          </p:txBody>
        </p:sp>
        <p:cxnSp>
          <p:nvCxnSpPr>
            <p:cNvPr id="3" name="Connecteur droit avec flèche 2"/>
            <p:cNvCxnSpPr/>
            <p:nvPr/>
          </p:nvCxnSpPr>
          <p:spPr>
            <a:xfrm>
              <a:off x="2933700" y="1778000"/>
              <a:ext cx="228600" cy="0"/>
            </a:xfrm>
            <a:prstGeom prst="straightConnector1">
              <a:avLst/>
            </a:prstGeom>
            <a:ln w="28575" cmpd="sng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Flèche vers le bas 6"/>
          <p:cNvSpPr/>
          <p:nvPr/>
        </p:nvSpPr>
        <p:spPr>
          <a:xfrm>
            <a:off x="4584700" y="2112884"/>
            <a:ext cx="165100" cy="377447"/>
          </a:xfrm>
          <a:prstGeom prst="downArrow">
            <a:avLst/>
          </a:prstGeom>
          <a:gradFill>
            <a:gsLst>
              <a:gs pos="28000">
                <a:schemeClr val="bg2">
                  <a:lumMod val="25000"/>
                </a:schemeClr>
              </a:gs>
              <a:gs pos="69000">
                <a:schemeClr val="accent1">
                  <a:tint val="80000"/>
                  <a:shade val="100000"/>
                  <a:satMod val="150000"/>
                </a:schemeClr>
              </a:gs>
              <a:gs pos="100000">
                <a:schemeClr val="accent1">
                  <a:tint val="50000"/>
                  <a:shade val="100000"/>
                  <a:satMod val="150000"/>
                </a:schemeClr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" name="Connecteur droit avec flèche 19"/>
          <p:cNvCxnSpPr/>
          <p:nvPr/>
        </p:nvCxnSpPr>
        <p:spPr>
          <a:xfrm>
            <a:off x="5334001" y="2908175"/>
            <a:ext cx="251998" cy="360000"/>
          </a:xfrm>
          <a:prstGeom prst="straightConnector1">
            <a:avLst/>
          </a:prstGeom>
          <a:ln w="28575" cmpd="sng"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 flipH="1">
            <a:off x="3136901" y="2920875"/>
            <a:ext cx="251998" cy="360000"/>
          </a:xfrm>
          <a:prstGeom prst="straightConnector1">
            <a:avLst/>
          </a:prstGeom>
          <a:ln w="28575" cmpd="sng"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850900" y="3860800"/>
            <a:ext cx="9144000" cy="1524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just"/>
            <a:r>
              <a:rPr lang="fr-FR" i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Lubrication</a:t>
            </a:r>
            <a:r>
              <a:rPr lang="fr-FR" i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: </a:t>
            </a:r>
            <a:r>
              <a:rPr lang="fr-FR" i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prevents</a:t>
            </a:r>
            <a:r>
              <a:rPr lang="fr-FR" i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contact </a:t>
            </a:r>
            <a:r>
              <a:rPr lang="fr-FR" i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between</a:t>
            </a:r>
            <a:r>
              <a:rPr lang="fr-FR" i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  <a:r>
              <a:rPr lang="fr-FR" i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sliding</a:t>
            </a:r>
            <a:r>
              <a:rPr lang="fr-FR" i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surfaces </a:t>
            </a:r>
            <a:endParaRPr lang="fr-FR" b="0" dirty="0">
              <a:solidFill>
                <a:schemeClr val="tx2">
                  <a:lumMod val="75000"/>
                  <a:lumOff val="25000"/>
                </a:schemeClr>
              </a:solidFill>
              <a:latin typeface="Comic Sans MS" charset="0"/>
            </a:endParaRPr>
          </a:p>
        </p:txBody>
      </p:sp>
      <p:pic>
        <p:nvPicPr>
          <p:cNvPr id="27" name="Picture 23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8" y="155576"/>
            <a:ext cx="735712" cy="431999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8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155" y="153376"/>
            <a:ext cx="725716" cy="431999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8650876" y="6494743"/>
            <a:ext cx="990600" cy="365125"/>
          </a:xfrm>
        </p:spPr>
        <p:txBody>
          <a:bodyPr/>
          <a:lstStyle/>
          <a:p>
            <a:fld id="{59F2A999-BDEE-7342-9672-F131A73F7479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6685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647206" y="6504268"/>
            <a:ext cx="990600" cy="365125"/>
          </a:xfrm>
        </p:spPr>
        <p:txBody>
          <a:bodyPr/>
          <a:lstStyle/>
          <a:p>
            <a:fld id="{59F2A999-BDEE-7342-9672-F131A73F7479}" type="slidenum">
              <a:rPr lang="fr-FR" smtClean="0"/>
              <a:t>20</a:t>
            </a:fld>
            <a:endParaRPr lang="fr-FR" dirty="0"/>
          </a:p>
        </p:txBody>
      </p:sp>
      <p:sp>
        <p:nvSpPr>
          <p:cNvPr id="5" name="Rectangle 50"/>
          <p:cNvSpPr>
            <a:spLocks noChangeArrowheads="1"/>
          </p:cNvSpPr>
          <p:nvPr/>
        </p:nvSpPr>
        <p:spPr bwMode="auto">
          <a:xfrm>
            <a:off x="762000" y="-25400"/>
            <a:ext cx="7605805" cy="762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DFDFD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fr-FR" sz="3600" b="0" i="1" dirty="0" smtClean="0">
                <a:solidFill>
                  <a:srgbClr val="18579B"/>
                </a:solidFill>
                <a:latin typeface="Comic Sans MS" charset="0"/>
              </a:rPr>
              <a:t>Friction </a:t>
            </a:r>
            <a:r>
              <a:rPr lang="fr-FR" sz="3600" b="0" i="1" dirty="0" err="1" smtClean="0">
                <a:solidFill>
                  <a:srgbClr val="18579B"/>
                </a:solidFill>
                <a:latin typeface="Comic Sans MS" charset="0"/>
              </a:rPr>
              <a:t>reduction</a:t>
            </a:r>
            <a:r>
              <a:rPr lang="fr-FR" sz="3600" b="0" i="1" dirty="0" smtClean="0">
                <a:solidFill>
                  <a:srgbClr val="18579B"/>
                </a:solidFill>
                <a:latin typeface="Comic Sans MS" charset="0"/>
              </a:rPr>
              <a:t> </a:t>
            </a:r>
            <a:r>
              <a:rPr lang="fr-FR" sz="3600" b="0" i="1" dirty="0" err="1" smtClean="0">
                <a:solidFill>
                  <a:srgbClr val="18579B"/>
                </a:solidFill>
                <a:latin typeface="Comic Sans MS" charset="0"/>
              </a:rPr>
              <a:t>mechanisms</a:t>
            </a:r>
            <a:endParaRPr lang="fr-FR" b="0" dirty="0">
              <a:solidFill>
                <a:srgbClr val="18579B"/>
              </a:solidFill>
            </a:endParaRPr>
          </a:p>
        </p:txBody>
      </p:sp>
      <p:pic>
        <p:nvPicPr>
          <p:cNvPr id="6" name="Picture 2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8" y="155576"/>
            <a:ext cx="735712" cy="431999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155" y="153376"/>
            <a:ext cx="725716" cy="431999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13"/>
          <p:cNvSpPr txBox="1">
            <a:spLocks noChangeArrowheads="1"/>
          </p:cNvSpPr>
          <p:nvPr/>
        </p:nvSpPr>
        <p:spPr bwMode="auto">
          <a:xfrm>
            <a:off x="12700" y="990600"/>
            <a:ext cx="929199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2200" b="0" dirty="0" smtClean="0">
                <a:latin typeface="Comic Sans MS" charset="0"/>
                <a:ea typeface="SimSun" charset="0"/>
                <a:cs typeface="SimSun" charset="0"/>
              </a:rPr>
              <a:t>Friction reduction mechanisms of CNDs: </a:t>
            </a:r>
            <a:r>
              <a:rPr lang="fr-FR" altLang="zh-CN" sz="2200" b="0" dirty="0" err="1" smtClean="0">
                <a:latin typeface="Comic Sans MS" charset="0"/>
                <a:ea typeface="SimSun" charset="0"/>
                <a:cs typeface="SimSun" charset="0"/>
              </a:rPr>
              <a:t>correlation</a:t>
            </a:r>
            <a:r>
              <a:rPr lang="fr-FR" altLang="zh-CN" sz="2200" b="0" dirty="0" smtClean="0">
                <a:latin typeface="Comic Sans MS" charset="0"/>
                <a:ea typeface="SimSun" charset="0"/>
                <a:cs typeface="SimSun" charset="0"/>
              </a:rPr>
              <a:t> </a:t>
            </a:r>
            <a:r>
              <a:rPr lang="fr-FR" altLang="zh-CN" sz="2200" b="0" dirty="0" err="1" smtClean="0">
                <a:latin typeface="Comic Sans MS" charset="0"/>
                <a:ea typeface="SimSun" charset="0"/>
                <a:cs typeface="SimSun" charset="0"/>
              </a:rPr>
              <a:t>between</a:t>
            </a:r>
            <a:r>
              <a:rPr lang="fr-FR" altLang="zh-CN" sz="2200" b="0" dirty="0" smtClean="0">
                <a:latin typeface="Comic Sans MS" charset="0"/>
                <a:ea typeface="SimSun" charset="0"/>
                <a:cs typeface="SimSun" charset="0"/>
              </a:rPr>
              <a:t> friction</a:t>
            </a:r>
          </a:p>
          <a:p>
            <a:pPr eaLnBrk="1" hangingPunct="1"/>
            <a:r>
              <a:rPr lang="fr-FR" altLang="zh-CN" sz="2200" dirty="0" err="1">
                <a:latin typeface="Comic Sans MS" charset="0"/>
                <a:ea typeface="SimSun" charset="0"/>
                <a:cs typeface="SimSun" charset="0"/>
              </a:rPr>
              <a:t>p</a:t>
            </a:r>
            <a:r>
              <a:rPr lang="fr-FR" altLang="zh-CN" sz="2200" dirty="0" err="1" smtClean="0">
                <a:latin typeface="Comic Sans MS" charset="0"/>
                <a:ea typeface="SimSun" charset="0"/>
                <a:cs typeface="SimSun" charset="0"/>
              </a:rPr>
              <a:t>roperties</a:t>
            </a:r>
            <a:r>
              <a:rPr lang="fr-FR" altLang="zh-CN" sz="2200" dirty="0" smtClean="0">
                <a:latin typeface="Comic Sans MS" charset="0"/>
                <a:ea typeface="SimSun" charset="0"/>
                <a:cs typeface="SimSun" charset="0"/>
              </a:rPr>
              <a:t> and structural </a:t>
            </a:r>
            <a:r>
              <a:rPr lang="fr-FR" altLang="zh-CN" sz="2200" dirty="0" err="1" smtClean="0">
                <a:latin typeface="Comic Sans MS" charset="0"/>
                <a:ea typeface="SimSun" charset="0"/>
                <a:cs typeface="SimSun" charset="0"/>
              </a:rPr>
              <a:t>characterizations</a:t>
            </a:r>
            <a:endParaRPr lang="en-US" altLang="zh-CN" sz="2200" b="0" dirty="0">
              <a:latin typeface="Comic Sans MS" charset="0"/>
              <a:ea typeface="SimSun" charset="0"/>
              <a:cs typeface="SimSun" charset="0"/>
            </a:endParaRPr>
          </a:p>
        </p:txBody>
      </p:sp>
      <p:grpSp>
        <p:nvGrpSpPr>
          <p:cNvPr id="19" name="Grouper 18"/>
          <p:cNvGrpSpPr/>
          <p:nvPr/>
        </p:nvGrpSpPr>
        <p:grpSpPr>
          <a:xfrm>
            <a:off x="520700" y="1981200"/>
            <a:ext cx="2520000" cy="2520000"/>
            <a:chOff x="520700" y="1993900"/>
            <a:chExt cx="2520000" cy="2520000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0700" y="1993900"/>
              <a:ext cx="2520000" cy="2520000"/>
            </a:xfrm>
            <a:prstGeom prst="rect">
              <a:avLst/>
            </a:prstGeom>
          </p:spPr>
        </p:pic>
        <p:sp>
          <p:nvSpPr>
            <p:cNvPr id="16" name="ZoneTexte 15"/>
            <p:cNvSpPr txBox="1"/>
            <p:nvPr/>
          </p:nvSpPr>
          <p:spPr>
            <a:xfrm>
              <a:off x="634780" y="2026741"/>
              <a:ext cx="22400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>
                  <a:latin typeface="Comic Sans MS"/>
                  <a:cs typeface="Comic Sans MS"/>
                </a:rPr>
                <a:t>TEM </a:t>
              </a:r>
              <a:r>
                <a:rPr lang="fr-FR" sz="1400" dirty="0" err="1" smtClean="0">
                  <a:latin typeface="Comic Sans MS"/>
                  <a:cs typeface="Comic Sans MS"/>
                </a:rPr>
                <a:t>Characterization</a:t>
              </a:r>
              <a:endParaRPr lang="fr-FR" sz="1400" dirty="0">
                <a:latin typeface="Comic Sans MS"/>
                <a:cs typeface="Comic Sans MS"/>
              </a:endParaRPr>
            </a:p>
          </p:txBody>
        </p:sp>
      </p:grpSp>
      <p:grpSp>
        <p:nvGrpSpPr>
          <p:cNvPr id="30" name="Grouper 29"/>
          <p:cNvGrpSpPr/>
          <p:nvPr/>
        </p:nvGrpSpPr>
        <p:grpSpPr>
          <a:xfrm>
            <a:off x="3467100" y="1981201"/>
            <a:ext cx="5334000" cy="2628000"/>
            <a:chOff x="3467100" y="1981201"/>
            <a:chExt cx="5334000" cy="2628000"/>
          </a:xfrm>
        </p:grpSpPr>
        <p:grpSp>
          <p:nvGrpSpPr>
            <p:cNvPr id="25" name="Grouper 24"/>
            <p:cNvGrpSpPr/>
            <p:nvPr/>
          </p:nvGrpSpPr>
          <p:grpSpPr>
            <a:xfrm>
              <a:off x="3467100" y="1981201"/>
              <a:ext cx="5334000" cy="2628000"/>
              <a:chOff x="3467100" y="1981201"/>
              <a:chExt cx="5334000" cy="262800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3467100" y="1981201"/>
                <a:ext cx="5334000" cy="2628000"/>
              </a:xfrm>
              <a:prstGeom prst="rect">
                <a:avLst/>
              </a:prstGeom>
              <a:solidFill>
                <a:schemeClr val="bg1"/>
              </a:solidFill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3" name="Image 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94101" y="2019300"/>
                <a:ext cx="5155799" cy="2520000"/>
              </a:xfrm>
              <a:prstGeom prst="rect">
                <a:avLst/>
              </a:prstGeom>
            </p:spPr>
          </p:pic>
          <p:sp>
            <p:nvSpPr>
              <p:cNvPr id="14" name="ZoneTexte 13"/>
              <p:cNvSpPr txBox="1"/>
              <p:nvPr/>
            </p:nvSpPr>
            <p:spPr>
              <a:xfrm>
                <a:off x="5219700" y="2026741"/>
                <a:ext cx="178725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 smtClean="0">
                    <a:latin typeface="Comic Sans MS"/>
                    <a:cs typeface="Comic Sans MS"/>
                  </a:rPr>
                  <a:t>AFM investigations</a:t>
                </a:r>
                <a:endParaRPr lang="fr-FR" sz="1400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3594101" y="2309118"/>
                <a:ext cx="2590799" cy="199618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9" name="Image 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82503" y="2258317"/>
                <a:ext cx="2243839" cy="1944310"/>
              </a:xfrm>
              <a:prstGeom prst="rect">
                <a:avLst/>
              </a:prstGeom>
            </p:spPr>
          </p:pic>
        </p:grpSp>
        <p:sp>
          <p:nvSpPr>
            <p:cNvPr id="26" name="Ellipse 25"/>
            <p:cNvSpPr/>
            <p:nvPr/>
          </p:nvSpPr>
          <p:spPr>
            <a:xfrm>
              <a:off x="6896100" y="3429000"/>
              <a:ext cx="533400" cy="609600"/>
            </a:xfrm>
            <a:prstGeom prst="ellipse">
              <a:avLst/>
            </a:prstGeom>
            <a:noFill/>
            <a:ln w="28575" cmpd="sng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8" name="Connecteur droit avec flèche 27"/>
            <p:cNvCxnSpPr/>
            <p:nvPr/>
          </p:nvCxnSpPr>
          <p:spPr>
            <a:xfrm flipH="1" flipV="1">
              <a:off x="5734242" y="3429000"/>
              <a:ext cx="1116000" cy="252000"/>
            </a:xfrm>
            <a:prstGeom prst="straightConnector1">
              <a:avLst/>
            </a:prstGeom>
            <a:ln w="28575" cmpd="sng">
              <a:solidFill>
                <a:srgbClr val="2F97B5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ZoneTexte 28"/>
            <p:cNvSpPr txBox="1"/>
            <p:nvPr/>
          </p:nvSpPr>
          <p:spPr>
            <a:xfrm>
              <a:off x="3980421" y="2473523"/>
              <a:ext cx="1066042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1400" dirty="0" smtClean="0">
                  <a:latin typeface="Comic Sans MS"/>
                  <a:cs typeface="Comic Sans MS"/>
                </a:rPr>
                <a:t>F/C = 0.78</a:t>
              </a:r>
              <a:endParaRPr lang="fr-FR" sz="1400" dirty="0">
                <a:latin typeface="Comic Sans MS"/>
                <a:cs typeface="Comic Sans MS"/>
              </a:endParaRPr>
            </a:p>
          </p:txBody>
        </p:sp>
      </p:grpSp>
      <p:sp>
        <p:nvSpPr>
          <p:cNvPr id="50" name="Text Box 7"/>
          <p:cNvSpPr txBox="1">
            <a:spLocks noChangeArrowheads="1"/>
          </p:cNvSpPr>
          <p:nvPr/>
        </p:nvSpPr>
        <p:spPr bwMode="auto">
          <a:xfrm>
            <a:off x="169868" y="4926013"/>
            <a:ext cx="89741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800" b="0" dirty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 </a:t>
            </a:r>
            <a:r>
              <a:rPr lang="fr-FR" sz="1400" b="0" dirty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  <a:sym typeface="Monotype Sorts" charset="0"/>
              </a:rPr>
              <a:t></a:t>
            </a:r>
            <a:r>
              <a:rPr lang="fr-FR" sz="1800" b="0" dirty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 </a:t>
            </a:r>
            <a:r>
              <a:rPr lang="fr-FR" sz="1800" b="0" dirty="0" err="1" smtClean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Swelling</a:t>
            </a:r>
            <a:r>
              <a:rPr lang="fr-FR" sz="1800" b="0" dirty="0" smtClean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 </a:t>
            </a:r>
            <a:r>
              <a:rPr lang="fr-FR" sz="1800" b="0" dirty="0" err="1" smtClean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is</a:t>
            </a:r>
            <a:r>
              <a:rPr lang="fr-FR" sz="1800" b="0" dirty="0" smtClean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 more </a:t>
            </a:r>
            <a:r>
              <a:rPr lang="fr-FR" sz="1800" b="0" dirty="0" err="1" smtClean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pronounced</a:t>
            </a:r>
            <a:r>
              <a:rPr lang="fr-FR" sz="1800" b="0" dirty="0" smtClean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 </a:t>
            </a:r>
            <a:r>
              <a:rPr lang="fr-FR" sz="1800" b="0" dirty="0" err="1" smtClean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at</a:t>
            </a:r>
            <a:r>
              <a:rPr lang="fr-FR" sz="1800" b="0" dirty="0" smtClean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 the </a:t>
            </a:r>
            <a:r>
              <a:rPr lang="fr-FR" sz="1800" b="0" dirty="0" err="1" smtClean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edges</a:t>
            </a:r>
            <a:r>
              <a:rPr lang="fr-FR" sz="1800" b="0" dirty="0" smtClean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 of the </a:t>
            </a:r>
            <a:r>
              <a:rPr lang="fr-FR" sz="1800" b="0" dirty="0" err="1" smtClean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nanodiscs</a:t>
            </a:r>
            <a:endParaRPr lang="fr-FR" sz="1800" b="0" dirty="0">
              <a:solidFill>
                <a:schemeClr val="bg2">
                  <a:lumMod val="25000"/>
                </a:schemeClr>
              </a:solidFill>
              <a:latin typeface="Comic Sans MS" charset="0"/>
              <a:cs typeface="+mn-cs"/>
            </a:endParaRPr>
          </a:p>
        </p:txBody>
      </p:sp>
      <p:sp>
        <p:nvSpPr>
          <p:cNvPr id="54" name="Text Box 7"/>
          <p:cNvSpPr txBox="1">
            <a:spLocks noChangeArrowheads="1"/>
          </p:cNvSpPr>
          <p:nvPr/>
        </p:nvSpPr>
        <p:spPr bwMode="auto">
          <a:xfrm>
            <a:off x="169868" y="5421313"/>
            <a:ext cx="89741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800" b="0" dirty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 </a:t>
            </a:r>
            <a:r>
              <a:rPr lang="fr-FR" sz="1400" b="0" dirty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  <a:sym typeface="Monotype Sorts" charset="0"/>
              </a:rPr>
              <a:t></a:t>
            </a:r>
            <a:r>
              <a:rPr lang="fr-FR" sz="1800" b="0" dirty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 </a:t>
            </a:r>
            <a:r>
              <a:rPr lang="fr-FR" sz="1800" b="0" dirty="0" err="1" smtClean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Swelling</a:t>
            </a:r>
            <a:r>
              <a:rPr lang="fr-FR" sz="1800" b="0" dirty="0" smtClean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 of the </a:t>
            </a:r>
            <a:r>
              <a:rPr lang="fr-FR" sz="1800" b="0" dirty="0" err="1" smtClean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edges</a:t>
            </a:r>
            <a:r>
              <a:rPr lang="fr-FR" sz="1800" b="0" dirty="0" smtClean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 </a:t>
            </a:r>
            <a:r>
              <a:rPr lang="fr-FR" sz="1800" b="0" dirty="0" err="1" smtClean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is</a:t>
            </a:r>
            <a:r>
              <a:rPr lang="fr-FR" sz="1800" b="0" dirty="0" smtClean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 visible in the </a:t>
            </a:r>
            <a:r>
              <a:rPr lang="fr-FR" sz="1800" b="0" dirty="0" err="1" smtClean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overall</a:t>
            </a:r>
            <a:r>
              <a:rPr lang="fr-FR" sz="1800" b="0" dirty="0" smtClean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 </a:t>
            </a:r>
            <a:r>
              <a:rPr lang="fr-FR" sz="1800" b="0" dirty="0" err="1" smtClean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perimeter</a:t>
            </a:r>
            <a:endParaRPr lang="fr-FR" sz="1800" b="0" dirty="0">
              <a:solidFill>
                <a:schemeClr val="bg2">
                  <a:lumMod val="25000"/>
                </a:schemeClr>
              </a:solidFill>
              <a:latin typeface="Comic Sans MS" charset="0"/>
              <a:cs typeface="+mn-cs"/>
            </a:endParaRPr>
          </a:p>
        </p:txBody>
      </p:sp>
      <p:sp>
        <p:nvSpPr>
          <p:cNvPr id="55" name="AutoShape 17"/>
          <p:cNvSpPr>
            <a:spLocks noChangeArrowheads="1"/>
          </p:cNvSpPr>
          <p:nvPr/>
        </p:nvSpPr>
        <p:spPr bwMode="auto">
          <a:xfrm>
            <a:off x="76711" y="6072188"/>
            <a:ext cx="525198" cy="392112"/>
          </a:xfrm>
          <a:prstGeom prst="curvedRightArrow">
            <a:avLst>
              <a:gd name="adj1" fmla="val 20000"/>
              <a:gd name="adj2" fmla="val 40000"/>
              <a:gd name="adj3" fmla="val 43056"/>
            </a:avLst>
          </a:prstGeom>
          <a:gradFill rotWithShape="0">
            <a:gsLst>
              <a:gs pos="28000">
                <a:schemeClr val="bg2">
                  <a:lumMod val="25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  <a:gs pos="69000">
                <a:schemeClr val="accent2">
                  <a:lumMod val="40000"/>
                  <a:lumOff val="60000"/>
                </a:schemeClr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fr-FR" b="0">
              <a:solidFill>
                <a:srgbClr val="FF0000"/>
              </a:solidFill>
            </a:endParaRPr>
          </a:p>
        </p:txBody>
      </p:sp>
      <p:sp>
        <p:nvSpPr>
          <p:cNvPr id="56" name="Rectangle 6"/>
          <p:cNvSpPr>
            <a:spLocks noChangeArrowheads="1"/>
          </p:cNvSpPr>
          <p:nvPr/>
        </p:nvSpPr>
        <p:spPr bwMode="auto">
          <a:xfrm>
            <a:off x="547933" y="5848350"/>
            <a:ext cx="8373137" cy="1003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just"/>
            <a:r>
              <a:rPr lang="fr-FR" i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The </a:t>
            </a:r>
            <a:r>
              <a:rPr lang="fr-FR" i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fluorination</a:t>
            </a:r>
            <a:r>
              <a:rPr lang="fr-FR" i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  <a:r>
              <a:rPr lang="fr-FR" i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process</a:t>
            </a:r>
            <a:r>
              <a:rPr lang="fr-FR" i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  <a:r>
              <a:rPr lang="fr-FR" i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mainly</a:t>
            </a:r>
            <a:r>
              <a:rPr lang="fr-FR" i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  <a:r>
              <a:rPr lang="fr-FR" i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occurs</a:t>
            </a:r>
            <a:r>
              <a:rPr lang="fr-FR" i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via the </a:t>
            </a:r>
            <a:r>
              <a:rPr lang="fr-FR" i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edges</a:t>
            </a:r>
            <a:r>
              <a:rPr lang="fr-FR" i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of the </a:t>
            </a:r>
            <a:r>
              <a:rPr lang="fr-FR" i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CNDs</a:t>
            </a:r>
            <a:endParaRPr lang="fr-FR" b="0" dirty="0">
              <a:solidFill>
                <a:schemeClr val="tx2">
                  <a:lumMod val="75000"/>
                  <a:lumOff val="25000"/>
                </a:schemeClr>
              </a:solidFill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117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647206" y="6504268"/>
            <a:ext cx="990600" cy="365125"/>
          </a:xfrm>
        </p:spPr>
        <p:txBody>
          <a:bodyPr/>
          <a:lstStyle/>
          <a:p>
            <a:fld id="{59F2A999-BDEE-7342-9672-F131A73F7479}" type="slidenum">
              <a:rPr lang="fr-FR" smtClean="0"/>
              <a:t>21</a:t>
            </a:fld>
            <a:endParaRPr lang="fr-FR" dirty="0"/>
          </a:p>
        </p:txBody>
      </p:sp>
      <p:sp>
        <p:nvSpPr>
          <p:cNvPr id="5" name="Rectangle 50"/>
          <p:cNvSpPr>
            <a:spLocks noChangeArrowheads="1"/>
          </p:cNvSpPr>
          <p:nvPr/>
        </p:nvSpPr>
        <p:spPr bwMode="auto">
          <a:xfrm>
            <a:off x="762000" y="-25400"/>
            <a:ext cx="7605805" cy="762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DFDFD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fr-FR" sz="3600" b="0" i="1" dirty="0" smtClean="0">
                <a:solidFill>
                  <a:srgbClr val="18579B"/>
                </a:solidFill>
                <a:latin typeface="Comic Sans MS" charset="0"/>
              </a:rPr>
              <a:t>Friction </a:t>
            </a:r>
            <a:r>
              <a:rPr lang="fr-FR" sz="3600" b="0" i="1" dirty="0" err="1" smtClean="0">
                <a:solidFill>
                  <a:srgbClr val="18579B"/>
                </a:solidFill>
                <a:latin typeface="Comic Sans MS" charset="0"/>
              </a:rPr>
              <a:t>reduction</a:t>
            </a:r>
            <a:r>
              <a:rPr lang="fr-FR" sz="3600" b="0" i="1" dirty="0" smtClean="0">
                <a:solidFill>
                  <a:srgbClr val="18579B"/>
                </a:solidFill>
                <a:latin typeface="Comic Sans MS" charset="0"/>
              </a:rPr>
              <a:t> </a:t>
            </a:r>
            <a:r>
              <a:rPr lang="fr-FR" sz="3600" b="0" i="1" dirty="0" err="1" smtClean="0">
                <a:solidFill>
                  <a:srgbClr val="18579B"/>
                </a:solidFill>
                <a:latin typeface="Comic Sans MS" charset="0"/>
              </a:rPr>
              <a:t>mechanisms</a:t>
            </a:r>
            <a:endParaRPr lang="fr-FR" b="0" dirty="0">
              <a:solidFill>
                <a:srgbClr val="18579B"/>
              </a:solidFill>
            </a:endParaRPr>
          </a:p>
        </p:txBody>
      </p:sp>
      <p:pic>
        <p:nvPicPr>
          <p:cNvPr id="6" name="Picture 2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8" y="155576"/>
            <a:ext cx="735712" cy="431999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155" y="153376"/>
            <a:ext cx="725716" cy="431999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13"/>
          <p:cNvSpPr txBox="1">
            <a:spLocks noChangeArrowheads="1"/>
          </p:cNvSpPr>
          <p:nvPr/>
        </p:nvSpPr>
        <p:spPr bwMode="auto">
          <a:xfrm>
            <a:off x="12700" y="990600"/>
            <a:ext cx="929199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2200" b="0" dirty="0" smtClean="0">
                <a:latin typeface="Comic Sans MS" charset="0"/>
                <a:ea typeface="SimSun" charset="0"/>
                <a:cs typeface="SimSun" charset="0"/>
              </a:rPr>
              <a:t>Friction reduction mechanisms of CNDs: </a:t>
            </a:r>
            <a:r>
              <a:rPr lang="fr-FR" altLang="zh-CN" sz="2200" b="0" dirty="0" err="1" smtClean="0">
                <a:latin typeface="Comic Sans MS" charset="0"/>
                <a:ea typeface="SimSun" charset="0"/>
                <a:cs typeface="SimSun" charset="0"/>
              </a:rPr>
              <a:t>correlation</a:t>
            </a:r>
            <a:r>
              <a:rPr lang="fr-FR" altLang="zh-CN" sz="2200" b="0" dirty="0" smtClean="0">
                <a:latin typeface="Comic Sans MS" charset="0"/>
                <a:ea typeface="SimSun" charset="0"/>
                <a:cs typeface="SimSun" charset="0"/>
              </a:rPr>
              <a:t> </a:t>
            </a:r>
            <a:r>
              <a:rPr lang="fr-FR" altLang="zh-CN" sz="2200" b="0" dirty="0" err="1" smtClean="0">
                <a:latin typeface="Comic Sans MS" charset="0"/>
                <a:ea typeface="SimSun" charset="0"/>
                <a:cs typeface="SimSun" charset="0"/>
              </a:rPr>
              <a:t>between</a:t>
            </a:r>
            <a:r>
              <a:rPr lang="fr-FR" altLang="zh-CN" sz="2200" b="0" dirty="0" smtClean="0">
                <a:latin typeface="Comic Sans MS" charset="0"/>
                <a:ea typeface="SimSun" charset="0"/>
                <a:cs typeface="SimSun" charset="0"/>
              </a:rPr>
              <a:t> friction</a:t>
            </a:r>
          </a:p>
          <a:p>
            <a:pPr eaLnBrk="1" hangingPunct="1"/>
            <a:r>
              <a:rPr lang="fr-FR" altLang="zh-CN" sz="2200" dirty="0" err="1">
                <a:latin typeface="Comic Sans MS" charset="0"/>
                <a:ea typeface="SimSun" charset="0"/>
                <a:cs typeface="SimSun" charset="0"/>
              </a:rPr>
              <a:t>p</a:t>
            </a:r>
            <a:r>
              <a:rPr lang="fr-FR" altLang="zh-CN" sz="2200" dirty="0" err="1" smtClean="0">
                <a:latin typeface="Comic Sans MS" charset="0"/>
                <a:ea typeface="SimSun" charset="0"/>
                <a:cs typeface="SimSun" charset="0"/>
              </a:rPr>
              <a:t>roperties</a:t>
            </a:r>
            <a:r>
              <a:rPr lang="fr-FR" altLang="zh-CN" sz="2200" dirty="0" smtClean="0">
                <a:latin typeface="Comic Sans MS" charset="0"/>
                <a:ea typeface="SimSun" charset="0"/>
                <a:cs typeface="SimSun" charset="0"/>
              </a:rPr>
              <a:t> and structural </a:t>
            </a:r>
            <a:r>
              <a:rPr lang="fr-FR" altLang="zh-CN" sz="2200" dirty="0" err="1" smtClean="0">
                <a:latin typeface="Comic Sans MS" charset="0"/>
                <a:ea typeface="SimSun" charset="0"/>
                <a:cs typeface="SimSun" charset="0"/>
              </a:rPr>
              <a:t>characterizations</a:t>
            </a:r>
            <a:endParaRPr lang="en-US" altLang="zh-CN" sz="2200" b="0" dirty="0">
              <a:latin typeface="Comic Sans MS" charset="0"/>
              <a:ea typeface="SimSun" charset="0"/>
              <a:cs typeface="SimSun" charset="0"/>
            </a:endParaRPr>
          </a:p>
        </p:txBody>
      </p:sp>
      <p:sp>
        <p:nvSpPr>
          <p:cNvPr id="89" name="Text Box 7"/>
          <p:cNvSpPr txBox="1">
            <a:spLocks noChangeArrowheads="1"/>
          </p:cNvSpPr>
          <p:nvPr/>
        </p:nvSpPr>
        <p:spPr bwMode="auto">
          <a:xfrm>
            <a:off x="17468" y="5624513"/>
            <a:ext cx="91265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800" b="0" dirty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 </a:t>
            </a:r>
            <a:r>
              <a:rPr lang="fr-FR" sz="1400" b="0" dirty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  <a:sym typeface="Monotype Sorts" charset="0"/>
              </a:rPr>
              <a:t></a:t>
            </a:r>
            <a:r>
              <a:rPr lang="fr-FR" sz="1800" b="0" dirty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 </a:t>
            </a:r>
            <a:r>
              <a:rPr lang="fr-FR" sz="1800" b="0" dirty="0" err="1" smtClean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Fluorination</a:t>
            </a:r>
            <a:r>
              <a:rPr lang="fr-FR" sz="1800" b="0" dirty="0" smtClean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 </a:t>
            </a:r>
            <a:r>
              <a:rPr lang="fr-FR" sz="1800" b="0" dirty="0" err="1" smtClean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occurs</a:t>
            </a:r>
            <a:r>
              <a:rPr lang="fr-FR" sz="1800" b="0" dirty="0" smtClean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 via the </a:t>
            </a:r>
            <a:r>
              <a:rPr lang="fr-FR" sz="1800" b="0" dirty="0" err="1" smtClean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edges</a:t>
            </a:r>
            <a:r>
              <a:rPr lang="fr-FR" sz="1800" b="0" dirty="0" smtClean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: the fluorine </a:t>
            </a:r>
            <a:r>
              <a:rPr lang="fr-FR" sz="1800" b="0" dirty="0" err="1" smtClean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atoms</a:t>
            </a:r>
            <a:r>
              <a:rPr lang="fr-FR" sz="1800" b="0" dirty="0" smtClean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 diffuse in the </a:t>
            </a:r>
            <a:r>
              <a:rPr lang="fr-FR" sz="1800" b="0" dirty="0" err="1" smtClean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whole</a:t>
            </a:r>
            <a:r>
              <a:rPr lang="fr-FR" sz="1800" b="0" dirty="0" smtClean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 volume</a:t>
            </a:r>
            <a:endParaRPr lang="fr-FR" sz="1800" b="0" dirty="0">
              <a:solidFill>
                <a:schemeClr val="bg2">
                  <a:lumMod val="25000"/>
                </a:schemeClr>
              </a:solidFill>
              <a:latin typeface="Comic Sans MS" charset="0"/>
              <a:cs typeface="+mn-cs"/>
            </a:endParaRPr>
          </a:p>
        </p:txBody>
      </p:sp>
      <p:sp>
        <p:nvSpPr>
          <p:cNvPr id="90" name="AutoShape 17"/>
          <p:cNvSpPr>
            <a:spLocks noChangeArrowheads="1"/>
          </p:cNvSpPr>
          <p:nvPr/>
        </p:nvSpPr>
        <p:spPr bwMode="auto">
          <a:xfrm>
            <a:off x="127511" y="6072188"/>
            <a:ext cx="525198" cy="392112"/>
          </a:xfrm>
          <a:prstGeom prst="curvedRightArrow">
            <a:avLst>
              <a:gd name="adj1" fmla="val 20000"/>
              <a:gd name="adj2" fmla="val 40000"/>
              <a:gd name="adj3" fmla="val 43056"/>
            </a:avLst>
          </a:prstGeom>
          <a:gradFill rotWithShape="0">
            <a:gsLst>
              <a:gs pos="28000">
                <a:schemeClr val="bg2">
                  <a:lumMod val="25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  <a:gs pos="69000">
                <a:schemeClr val="accent2">
                  <a:lumMod val="40000"/>
                  <a:lumOff val="60000"/>
                </a:schemeClr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fr-FR" b="0">
              <a:solidFill>
                <a:srgbClr val="FF0000"/>
              </a:solidFill>
            </a:endParaRPr>
          </a:p>
        </p:txBody>
      </p:sp>
      <p:sp>
        <p:nvSpPr>
          <p:cNvPr id="91" name="Rectangle 6"/>
          <p:cNvSpPr>
            <a:spLocks noChangeArrowheads="1"/>
          </p:cNvSpPr>
          <p:nvPr/>
        </p:nvSpPr>
        <p:spPr bwMode="auto">
          <a:xfrm>
            <a:off x="598733" y="5975350"/>
            <a:ext cx="8373137" cy="1003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just"/>
            <a:r>
              <a:rPr lang="fr-FR" i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The friction coefficient </a:t>
            </a:r>
            <a:r>
              <a:rPr lang="fr-FR" i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does</a:t>
            </a:r>
            <a:r>
              <a:rPr lang="fr-FR" i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not </a:t>
            </a:r>
            <a:r>
              <a:rPr lang="fr-FR" i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depend</a:t>
            </a:r>
            <a:r>
              <a:rPr lang="fr-FR" i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on the fluorine content: friction</a:t>
            </a:r>
          </a:p>
          <a:p>
            <a:pPr algn="just"/>
            <a:r>
              <a:rPr lang="fr-FR" i="1" dirty="0" err="1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r</a:t>
            </a:r>
            <a:r>
              <a:rPr lang="fr-FR" b="0" i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eduction</a:t>
            </a:r>
            <a:r>
              <a:rPr lang="fr-FR" b="0" i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  <a:r>
              <a:rPr lang="fr-FR" b="0" i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mecanisms</a:t>
            </a:r>
            <a:r>
              <a:rPr lang="fr-FR" b="0" i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  <a:r>
              <a:rPr lang="fr-FR" b="0" i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implying</a:t>
            </a:r>
            <a:r>
              <a:rPr lang="fr-FR" b="0" i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  <a:r>
              <a:rPr lang="fr-FR" b="0" i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bulk</a:t>
            </a:r>
            <a:r>
              <a:rPr lang="fr-FR" b="0" i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  <a:r>
              <a:rPr lang="fr-FR" b="0" i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effects</a:t>
            </a:r>
            <a:endParaRPr lang="fr-FR" b="0" dirty="0">
              <a:solidFill>
                <a:schemeClr val="tx2">
                  <a:lumMod val="75000"/>
                  <a:lumOff val="25000"/>
                </a:schemeClr>
              </a:solidFill>
              <a:latin typeface="Comic Sans MS" charset="0"/>
            </a:endParaRPr>
          </a:p>
        </p:txBody>
      </p:sp>
      <p:grpSp>
        <p:nvGrpSpPr>
          <p:cNvPr id="21" name="Grouper 20"/>
          <p:cNvGrpSpPr/>
          <p:nvPr/>
        </p:nvGrpSpPr>
        <p:grpSpPr>
          <a:xfrm>
            <a:off x="512768" y="1857936"/>
            <a:ext cx="7983532" cy="3691752"/>
            <a:chOff x="512768" y="1857936"/>
            <a:chExt cx="7983532" cy="3691752"/>
          </a:xfrm>
        </p:grpSpPr>
        <p:grpSp>
          <p:nvGrpSpPr>
            <p:cNvPr id="20" name="Grouper 19"/>
            <p:cNvGrpSpPr/>
            <p:nvPr/>
          </p:nvGrpSpPr>
          <p:grpSpPr>
            <a:xfrm>
              <a:off x="512768" y="1857936"/>
              <a:ext cx="7983532" cy="3691752"/>
              <a:chOff x="512768" y="1857936"/>
              <a:chExt cx="7983532" cy="3691752"/>
            </a:xfrm>
          </p:grpSpPr>
          <p:sp>
            <p:nvSpPr>
              <p:cNvPr id="24" name="Rectangle 65"/>
              <p:cNvSpPr>
                <a:spLocks noChangeArrowheads="1"/>
              </p:cNvSpPr>
              <p:nvPr/>
            </p:nvSpPr>
            <p:spPr bwMode="auto">
              <a:xfrm>
                <a:off x="512768" y="1857936"/>
                <a:ext cx="7983532" cy="3691752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pic>
            <p:nvPicPr>
              <p:cNvPr id="85" name="Picture 6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2300" y="2060575"/>
                <a:ext cx="3911600" cy="33113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86" name="Image 8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47802" y="2156717"/>
                <a:ext cx="2451568" cy="2124309"/>
              </a:xfrm>
              <a:prstGeom prst="rect">
                <a:avLst/>
              </a:prstGeom>
            </p:spPr>
          </p:pic>
          <p:grpSp>
            <p:nvGrpSpPr>
              <p:cNvPr id="17" name="Grouper 16"/>
              <p:cNvGrpSpPr/>
              <p:nvPr/>
            </p:nvGrpSpPr>
            <p:grpSpPr>
              <a:xfrm>
                <a:off x="5054600" y="4495800"/>
                <a:ext cx="3194469" cy="495300"/>
                <a:chOff x="5054600" y="4165600"/>
                <a:chExt cx="3194469" cy="495300"/>
              </a:xfrm>
            </p:grpSpPr>
            <p:sp>
              <p:nvSpPr>
                <p:cNvPr id="11" name="Cylindre 10"/>
                <p:cNvSpPr/>
                <p:nvPr/>
              </p:nvSpPr>
              <p:spPr>
                <a:xfrm>
                  <a:off x="5867400" y="4165600"/>
                  <a:ext cx="1555942" cy="495300"/>
                </a:xfrm>
                <a:prstGeom prst="can">
                  <a:avLst/>
                </a:prstGeom>
                <a:solidFill>
                  <a:srgbClr val="FFFFFF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12" name="ZoneTexte 11"/>
                <p:cNvSpPr txBox="1"/>
                <p:nvPr/>
              </p:nvSpPr>
              <p:spPr>
                <a:xfrm>
                  <a:off x="5054600" y="4178300"/>
                  <a:ext cx="41316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 smtClean="0"/>
                    <a:t>F</a:t>
                  </a:r>
                  <a:r>
                    <a:rPr lang="fr-FR" baseline="-25000" dirty="0" smtClean="0"/>
                    <a:t>2</a:t>
                  </a:r>
                  <a:endParaRPr lang="fr-FR" baseline="-25000" dirty="0"/>
                </a:p>
              </p:txBody>
            </p:sp>
            <p:cxnSp>
              <p:nvCxnSpPr>
                <p:cNvPr id="15" name="Connecteur droit avec flèche 14"/>
                <p:cNvCxnSpPr/>
                <p:nvPr/>
              </p:nvCxnSpPr>
              <p:spPr>
                <a:xfrm>
                  <a:off x="5408103" y="4406900"/>
                  <a:ext cx="421197" cy="0"/>
                </a:xfrm>
                <a:prstGeom prst="straightConnector1">
                  <a:avLst/>
                </a:prstGeom>
                <a:ln w="19050" cmpd="sng">
                  <a:tailEnd type="arrow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7" name="ZoneTexte 86"/>
                <p:cNvSpPr txBox="1"/>
                <p:nvPr/>
              </p:nvSpPr>
              <p:spPr>
                <a:xfrm>
                  <a:off x="7835900" y="4178300"/>
                  <a:ext cx="41316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 smtClean="0"/>
                    <a:t>F</a:t>
                  </a:r>
                  <a:r>
                    <a:rPr lang="fr-FR" baseline="-25000" dirty="0" smtClean="0"/>
                    <a:t>2</a:t>
                  </a:r>
                  <a:endParaRPr lang="fr-FR" baseline="-25000" dirty="0"/>
                </a:p>
              </p:txBody>
            </p:sp>
            <p:cxnSp>
              <p:nvCxnSpPr>
                <p:cNvPr id="88" name="Connecteur droit avec flèche 87"/>
                <p:cNvCxnSpPr/>
                <p:nvPr/>
              </p:nvCxnSpPr>
              <p:spPr>
                <a:xfrm flipH="1">
                  <a:off x="7465503" y="4406900"/>
                  <a:ext cx="421197" cy="0"/>
                </a:xfrm>
                <a:prstGeom prst="straightConnector1">
                  <a:avLst/>
                </a:prstGeom>
                <a:ln w="19050" cmpd="sng">
                  <a:tailEnd type="arrow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" name="ZoneTexte 17"/>
              <p:cNvSpPr txBox="1"/>
              <p:nvPr/>
            </p:nvSpPr>
            <p:spPr>
              <a:xfrm>
                <a:off x="6362700" y="4645223"/>
                <a:ext cx="56547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 smtClean="0">
                    <a:latin typeface="Comic Sans MS"/>
                    <a:cs typeface="Comic Sans MS"/>
                  </a:rPr>
                  <a:t>CND</a:t>
                </a:r>
                <a:endParaRPr lang="fr-FR" sz="1400" dirty="0"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92" name="ZoneTexte 91"/>
            <p:cNvSpPr txBox="1"/>
            <p:nvPr/>
          </p:nvSpPr>
          <p:spPr>
            <a:xfrm>
              <a:off x="5778500" y="2383134"/>
              <a:ext cx="1066042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1400" dirty="0" smtClean="0">
                  <a:latin typeface="Comic Sans MS"/>
                  <a:cs typeface="Comic Sans MS"/>
                </a:rPr>
                <a:t>F/C = 0.78</a:t>
              </a:r>
              <a:endParaRPr lang="fr-FR" sz="1400" dirty="0">
                <a:latin typeface="Comic Sans MS"/>
                <a:cs typeface="Comic Sans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4103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647206" y="6504268"/>
            <a:ext cx="990600" cy="365125"/>
          </a:xfrm>
        </p:spPr>
        <p:txBody>
          <a:bodyPr/>
          <a:lstStyle/>
          <a:p>
            <a:fld id="{59F2A999-BDEE-7342-9672-F131A73F7479}" type="slidenum">
              <a:rPr lang="fr-FR" smtClean="0"/>
              <a:t>22</a:t>
            </a:fld>
            <a:endParaRPr lang="fr-FR" dirty="0"/>
          </a:p>
        </p:txBody>
      </p:sp>
      <p:sp>
        <p:nvSpPr>
          <p:cNvPr id="5" name="Rectangle 50"/>
          <p:cNvSpPr>
            <a:spLocks noChangeArrowheads="1"/>
          </p:cNvSpPr>
          <p:nvPr/>
        </p:nvSpPr>
        <p:spPr bwMode="auto">
          <a:xfrm>
            <a:off x="762000" y="152400"/>
            <a:ext cx="7605805" cy="762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DFDFD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fr-FR" sz="3600" b="0" i="1" dirty="0" err="1" smtClean="0">
                <a:solidFill>
                  <a:srgbClr val="18579B"/>
                </a:solidFill>
                <a:latin typeface="Comic Sans MS" charset="0"/>
              </a:rPr>
              <a:t>Antiwear</a:t>
            </a:r>
            <a:r>
              <a:rPr lang="fr-FR" sz="3600" b="0" i="1" dirty="0" smtClean="0">
                <a:solidFill>
                  <a:srgbClr val="18579B"/>
                </a:solidFill>
                <a:latin typeface="Comic Sans MS" charset="0"/>
              </a:rPr>
              <a:t> </a:t>
            </a:r>
            <a:r>
              <a:rPr lang="fr-FR" sz="3600" b="0" i="1" dirty="0" err="1" smtClean="0">
                <a:solidFill>
                  <a:srgbClr val="18579B"/>
                </a:solidFill>
                <a:latin typeface="Comic Sans MS" charset="0"/>
              </a:rPr>
              <a:t>properties</a:t>
            </a:r>
            <a:r>
              <a:rPr lang="fr-FR" sz="3600" b="0" i="1" dirty="0" smtClean="0">
                <a:solidFill>
                  <a:srgbClr val="18579B"/>
                </a:solidFill>
                <a:latin typeface="Comic Sans MS" charset="0"/>
              </a:rPr>
              <a:t> of </a:t>
            </a:r>
            <a:r>
              <a:rPr lang="fr-FR" sz="3600" b="0" i="1" dirty="0" err="1" smtClean="0">
                <a:solidFill>
                  <a:srgbClr val="18579B"/>
                </a:solidFill>
                <a:latin typeface="Comic Sans MS" charset="0"/>
              </a:rPr>
              <a:t>fluorinated</a:t>
            </a:r>
            <a:r>
              <a:rPr lang="fr-FR" sz="3600" b="0" i="1" dirty="0" smtClean="0">
                <a:solidFill>
                  <a:srgbClr val="18579B"/>
                </a:solidFill>
                <a:latin typeface="Comic Sans MS" charset="0"/>
              </a:rPr>
              <a:t> </a:t>
            </a:r>
            <a:r>
              <a:rPr lang="fr-FR" sz="3600" b="0" i="1" dirty="0" err="1" smtClean="0">
                <a:solidFill>
                  <a:srgbClr val="18579B"/>
                </a:solidFill>
                <a:latin typeface="Comic Sans MS" charset="0"/>
              </a:rPr>
              <a:t>nanocarbons</a:t>
            </a:r>
            <a:endParaRPr lang="fr-FR" b="0" dirty="0">
              <a:solidFill>
                <a:srgbClr val="18579B"/>
              </a:solidFill>
            </a:endParaRPr>
          </a:p>
        </p:txBody>
      </p:sp>
      <p:pic>
        <p:nvPicPr>
          <p:cNvPr id="6" name="Picture 2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8" y="155576"/>
            <a:ext cx="735712" cy="431999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155" y="153376"/>
            <a:ext cx="725716" cy="431999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er 7"/>
          <p:cNvGrpSpPr/>
          <p:nvPr/>
        </p:nvGrpSpPr>
        <p:grpSpPr>
          <a:xfrm>
            <a:off x="1201737" y="1624292"/>
            <a:ext cx="2879725" cy="2881313"/>
            <a:chOff x="361955" y="1879880"/>
            <a:chExt cx="2879725" cy="2881313"/>
          </a:xfrm>
        </p:grpSpPr>
        <p:pic>
          <p:nvPicPr>
            <p:cNvPr id="26" name="Image 5" descr="CBGF0-16trace1000cyclesBSE_001.tif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955" y="1879880"/>
              <a:ext cx="2879725" cy="2881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 Box 12"/>
            <p:cNvSpPr txBox="1">
              <a:spLocks noChangeArrowheads="1"/>
            </p:cNvSpPr>
            <p:nvPr/>
          </p:nvSpPr>
          <p:spPr bwMode="auto">
            <a:xfrm>
              <a:off x="380240" y="1887818"/>
              <a:ext cx="2187518" cy="5847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FR" sz="1600" dirty="0" err="1" smtClean="0">
                  <a:solidFill>
                    <a:srgbClr val="FFFFFF"/>
                  </a:solidFill>
                  <a:latin typeface="Comic Sans MS" charset="0"/>
                  <a:cs typeface="+mn-cs"/>
                </a:rPr>
                <a:t>GCBs</a:t>
              </a:r>
              <a:endParaRPr lang="fr-FR" sz="1600" dirty="0" smtClean="0">
                <a:solidFill>
                  <a:srgbClr val="FFFFFF"/>
                </a:solidFill>
                <a:latin typeface="Comic Sans MS" charset="0"/>
                <a:cs typeface="+mn-cs"/>
              </a:endParaRPr>
            </a:p>
            <a:p>
              <a:pPr algn="ctr">
                <a:defRPr/>
              </a:pPr>
              <a:r>
                <a:rPr lang="fr-FR" sz="1600" dirty="0" smtClean="0">
                  <a:solidFill>
                    <a:srgbClr val="FFFFFF"/>
                  </a:solidFill>
                  <a:latin typeface="Comic Sans MS" charset="0"/>
                  <a:cs typeface="+mn-cs"/>
                </a:rPr>
                <a:t>CF0.16    </a:t>
              </a:r>
              <a:r>
                <a:rPr lang="fr-FR" sz="1600" dirty="0">
                  <a:solidFill>
                    <a:srgbClr val="FFFFFF"/>
                  </a:solidFill>
                  <a:latin typeface="Comic Sans MS" charset="0"/>
                  <a:cs typeface="+mn-cs"/>
                </a:rPr>
                <a:t>1000 cycles</a:t>
              </a:r>
            </a:p>
          </p:txBody>
        </p:sp>
        <p:sp>
          <p:nvSpPr>
            <p:cNvPr id="30" name="Text Box 12"/>
            <p:cNvSpPr txBox="1">
              <a:spLocks noChangeArrowheads="1"/>
            </p:cNvSpPr>
            <p:nvPr/>
          </p:nvSpPr>
          <p:spPr bwMode="auto">
            <a:xfrm>
              <a:off x="1074743" y="4092855"/>
              <a:ext cx="1579562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FR" sz="1400" b="0" dirty="0">
                  <a:solidFill>
                    <a:srgbClr val="FFFFFF"/>
                  </a:solidFill>
                  <a:latin typeface="Comic Sans MS" charset="0"/>
                  <a:cs typeface="+mn-cs"/>
                </a:rPr>
                <a:t>Initial scratches</a:t>
              </a:r>
            </a:p>
          </p:txBody>
        </p:sp>
        <p:cxnSp>
          <p:nvCxnSpPr>
            <p:cNvPr id="31" name="Connecteur droit avec flèche 30"/>
            <p:cNvCxnSpPr/>
            <p:nvPr/>
          </p:nvCxnSpPr>
          <p:spPr bwMode="auto">
            <a:xfrm flipH="1" flipV="1">
              <a:off x="1247780" y="3654705"/>
              <a:ext cx="142875" cy="4693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2" name="Connecteur droit avec flèche 31"/>
            <p:cNvCxnSpPr/>
            <p:nvPr/>
          </p:nvCxnSpPr>
          <p:spPr bwMode="auto">
            <a:xfrm flipV="1">
              <a:off x="1743080" y="3464205"/>
              <a:ext cx="0" cy="6492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3" name="Connecteur droit avec flèche 32"/>
            <p:cNvCxnSpPr/>
            <p:nvPr/>
          </p:nvCxnSpPr>
          <p:spPr bwMode="auto">
            <a:xfrm flipV="1">
              <a:off x="2111380" y="3654705"/>
              <a:ext cx="123820" cy="49212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0" name="Grouper 9"/>
          <p:cNvGrpSpPr/>
          <p:nvPr/>
        </p:nvGrpSpPr>
        <p:grpSpPr>
          <a:xfrm>
            <a:off x="5108024" y="1625880"/>
            <a:ext cx="2883456" cy="2879725"/>
            <a:chOff x="4701624" y="1397280"/>
            <a:chExt cx="2883456" cy="2879725"/>
          </a:xfrm>
        </p:grpSpPr>
        <p:pic>
          <p:nvPicPr>
            <p:cNvPr id="28" name="Image 6" descr="CBGF0-95trace1000cyclesBSE_001.tif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5355" y="1397280"/>
              <a:ext cx="2879725" cy="287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xt Box 12"/>
            <p:cNvSpPr txBox="1">
              <a:spLocks noChangeArrowheads="1"/>
            </p:cNvSpPr>
            <p:nvPr/>
          </p:nvSpPr>
          <p:spPr bwMode="auto">
            <a:xfrm>
              <a:off x="4701624" y="1397280"/>
              <a:ext cx="2220379" cy="5847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FR" sz="1600" dirty="0" err="1" smtClean="0">
                  <a:solidFill>
                    <a:srgbClr val="FFFFFF"/>
                  </a:solidFill>
                  <a:latin typeface="Comic Sans MS" charset="0"/>
                  <a:cs typeface="+mn-cs"/>
                </a:rPr>
                <a:t>GCBs</a:t>
              </a:r>
              <a:endParaRPr lang="fr-FR" sz="1600" dirty="0" smtClean="0">
                <a:solidFill>
                  <a:srgbClr val="FFFFFF"/>
                </a:solidFill>
                <a:latin typeface="Comic Sans MS" charset="0"/>
                <a:cs typeface="+mn-cs"/>
              </a:endParaRPr>
            </a:p>
            <a:p>
              <a:pPr algn="ctr">
                <a:defRPr/>
              </a:pPr>
              <a:r>
                <a:rPr lang="fr-FR" sz="1600" dirty="0" smtClean="0">
                  <a:solidFill>
                    <a:srgbClr val="FFFFFF"/>
                  </a:solidFill>
                  <a:latin typeface="Comic Sans MS" charset="0"/>
                  <a:cs typeface="+mn-cs"/>
                </a:rPr>
                <a:t>CF0.89    </a:t>
              </a:r>
              <a:r>
                <a:rPr lang="fr-FR" sz="1600" dirty="0">
                  <a:solidFill>
                    <a:srgbClr val="FFFFFF"/>
                  </a:solidFill>
                  <a:latin typeface="Comic Sans MS" charset="0"/>
                  <a:cs typeface="+mn-cs"/>
                </a:rPr>
                <a:t>1000 cycles</a:t>
              </a:r>
            </a:p>
          </p:txBody>
        </p:sp>
        <p:sp>
          <p:nvSpPr>
            <p:cNvPr id="35" name="Text Box 12"/>
            <p:cNvSpPr txBox="1">
              <a:spLocks noChangeArrowheads="1"/>
            </p:cNvSpPr>
            <p:nvPr/>
          </p:nvSpPr>
          <p:spPr bwMode="auto">
            <a:xfrm>
              <a:off x="5383721" y="3124760"/>
              <a:ext cx="1579562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FR" sz="1400" b="0" dirty="0">
                  <a:solidFill>
                    <a:srgbClr val="FFFFFF"/>
                  </a:solidFill>
                  <a:latin typeface="Comic Sans MS" charset="0"/>
                  <a:cs typeface="+mn-cs"/>
                </a:rPr>
                <a:t>Initial scratches</a:t>
              </a:r>
            </a:p>
          </p:txBody>
        </p:sp>
        <p:cxnSp>
          <p:nvCxnSpPr>
            <p:cNvPr id="36" name="Connecteur droit avec flèche 35"/>
            <p:cNvCxnSpPr/>
            <p:nvPr/>
          </p:nvCxnSpPr>
          <p:spPr bwMode="auto">
            <a:xfrm flipH="1" flipV="1">
              <a:off x="5556758" y="2712010"/>
              <a:ext cx="142875" cy="4333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7" name="Connecteur droit avec flèche 36"/>
            <p:cNvCxnSpPr/>
            <p:nvPr/>
          </p:nvCxnSpPr>
          <p:spPr bwMode="auto">
            <a:xfrm flipV="1">
              <a:off x="6052058" y="2496110"/>
              <a:ext cx="0" cy="6492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8" name="Connecteur droit avec flèche 37"/>
            <p:cNvCxnSpPr/>
            <p:nvPr/>
          </p:nvCxnSpPr>
          <p:spPr bwMode="auto">
            <a:xfrm flipV="1">
              <a:off x="6420358" y="2602473"/>
              <a:ext cx="0" cy="57626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45" name="Text Box 7"/>
          <p:cNvSpPr txBox="1">
            <a:spLocks noChangeArrowheads="1"/>
          </p:cNvSpPr>
          <p:nvPr/>
        </p:nvSpPr>
        <p:spPr bwMode="auto">
          <a:xfrm>
            <a:off x="0" y="4748213"/>
            <a:ext cx="91265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800" b="0" dirty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 </a:t>
            </a:r>
            <a:r>
              <a:rPr lang="fr-FR" sz="1400" b="0" dirty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  <a:sym typeface="Monotype Sorts" charset="0"/>
              </a:rPr>
              <a:t></a:t>
            </a:r>
            <a:r>
              <a:rPr lang="fr-FR" sz="1800" b="0" dirty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 </a:t>
            </a:r>
            <a:r>
              <a:rPr lang="fr-FR" sz="1800" b="0" dirty="0" smtClean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Initial scratches are </a:t>
            </a:r>
            <a:r>
              <a:rPr lang="fr-FR" sz="1800" b="0" dirty="0" err="1" smtClean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still</a:t>
            </a:r>
            <a:r>
              <a:rPr lang="fr-FR" sz="1800" b="0" dirty="0" smtClean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 visible </a:t>
            </a:r>
            <a:r>
              <a:rPr lang="fr-FR" sz="1800" b="0" dirty="0" err="1" smtClean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after</a:t>
            </a:r>
            <a:r>
              <a:rPr lang="fr-FR" sz="1800" b="0" dirty="0" smtClean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 1000 cycles of friction: </a:t>
            </a:r>
            <a:r>
              <a:rPr lang="fr-FR" sz="1800" b="0" dirty="0" err="1" smtClean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very</a:t>
            </a:r>
            <a:r>
              <a:rPr lang="fr-FR" sz="1800" b="0" dirty="0" smtClean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 </a:t>
            </a:r>
            <a:r>
              <a:rPr lang="fr-FR" sz="1800" b="0" dirty="0" err="1" smtClean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weak</a:t>
            </a:r>
            <a:r>
              <a:rPr lang="fr-FR" sz="1800" b="0" dirty="0" smtClean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 wear</a:t>
            </a:r>
            <a:endParaRPr lang="fr-FR" sz="1800" b="0" dirty="0">
              <a:solidFill>
                <a:schemeClr val="bg2">
                  <a:lumMod val="25000"/>
                </a:schemeClr>
              </a:solidFill>
              <a:latin typeface="Comic Sans MS" charset="0"/>
              <a:cs typeface="+mn-cs"/>
            </a:endParaRPr>
          </a:p>
        </p:txBody>
      </p:sp>
      <p:sp>
        <p:nvSpPr>
          <p:cNvPr id="46" name="Text Box 7"/>
          <p:cNvSpPr txBox="1">
            <a:spLocks noChangeArrowheads="1"/>
          </p:cNvSpPr>
          <p:nvPr/>
        </p:nvSpPr>
        <p:spPr bwMode="auto">
          <a:xfrm>
            <a:off x="-12700" y="5268913"/>
            <a:ext cx="91265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800" b="0" dirty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 </a:t>
            </a:r>
            <a:r>
              <a:rPr lang="fr-FR" sz="1400" b="0" dirty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  <a:sym typeface="Monotype Sorts" charset="0"/>
              </a:rPr>
              <a:t></a:t>
            </a:r>
            <a:r>
              <a:rPr lang="fr-FR" sz="1800" b="0" dirty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 </a:t>
            </a:r>
            <a:r>
              <a:rPr lang="fr-FR" sz="1800" b="0" dirty="0" err="1" smtClean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Same</a:t>
            </a:r>
            <a:r>
              <a:rPr lang="fr-FR" sz="1800" b="0" dirty="0" smtClean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 observations for all the </a:t>
            </a:r>
            <a:r>
              <a:rPr lang="fr-FR" sz="1800" b="0" dirty="0" err="1" smtClean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tested</a:t>
            </a:r>
            <a:r>
              <a:rPr lang="fr-FR" sz="1800" b="0" dirty="0" smtClean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 compounds</a:t>
            </a:r>
            <a:endParaRPr lang="fr-FR" sz="1800" b="0" dirty="0">
              <a:solidFill>
                <a:schemeClr val="bg2">
                  <a:lumMod val="25000"/>
                </a:schemeClr>
              </a:solidFill>
              <a:latin typeface="Comic Sans MS" charset="0"/>
              <a:cs typeface="+mn-cs"/>
            </a:endParaRPr>
          </a:p>
        </p:txBody>
      </p:sp>
      <p:sp>
        <p:nvSpPr>
          <p:cNvPr id="47" name="AutoShape 17"/>
          <p:cNvSpPr>
            <a:spLocks noChangeArrowheads="1"/>
          </p:cNvSpPr>
          <p:nvPr/>
        </p:nvSpPr>
        <p:spPr bwMode="auto">
          <a:xfrm>
            <a:off x="127511" y="5843588"/>
            <a:ext cx="525198" cy="392112"/>
          </a:xfrm>
          <a:prstGeom prst="curvedRightArrow">
            <a:avLst>
              <a:gd name="adj1" fmla="val 20000"/>
              <a:gd name="adj2" fmla="val 40000"/>
              <a:gd name="adj3" fmla="val 43056"/>
            </a:avLst>
          </a:prstGeom>
          <a:gradFill rotWithShape="0">
            <a:gsLst>
              <a:gs pos="28000">
                <a:schemeClr val="bg2">
                  <a:lumMod val="25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  <a:gs pos="69000">
                <a:schemeClr val="accent2">
                  <a:lumMod val="40000"/>
                  <a:lumOff val="60000"/>
                </a:schemeClr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fr-FR" b="0">
              <a:solidFill>
                <a:srgbClr val="FF0000"/>
              </a:solidFill>
            </a:endParaRPr>
          </a:p>
        </p:txBody>
      </p:sp>
      <p:sp>
        <p:nvSpPr>
          <p:cNvPr id="48" name="Rectangle 6"/>
          <p:cNvSpPr>
            <a:spLocks noChangeArrowheads="1"/>
          </p:cNvSpPr>
          <p:nvPr/>
        </p:nvSpPr>
        <p:spPr bwMode="auto">
          <a:xfrm>
            <a:off x="636833" y="5619750"/>
            <a:ext cx="8373137" cy="1003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just"/>
            <a:r>
              <a:rPr lang="fr-FR" i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Fluorinated</a:t>
            </a:r>
            <a:r>
              <a:rPr lang="fr-FR" i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  <a:r>
              <a:rPr lang="fr-FR" i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nanocarbons</a:t>
            </a:r>
            <a:r>
              <a:rPr lang="fr-FR" i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  <a:r>
              <a:rPr lang="fr-FR" i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present</a:t>
            </a:r>
            <a:r>
              <a:rPr lang="fr-FR" i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good </a:t>
            </a:r>
            <a:r>
              <a:rPr lang="fr-FR" i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antiwear</a:t>
            </a:r>
            <a:r>
              <a:rPr lang="fr-FR" i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  <a:r>
              <a:rPr lang="fr-FR" i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properties</a:t>
            </a:r>
            <a:endParaRPr lang="fr-FR" b="0" dirty="0">
              <a:solidFill>
                <a:schemeClr val="tx2">
                  <a:lumMod val="75000"/>
                  <a:lumOff val="25000"/>
                </a:schemeClr>
              </a:solidFill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980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647206" y="6504268"/>
            <a:ext cx="990600" cy="365125"/>
          </a:xfrm>
        </p:spPr>
        <p:txBody>
          <a:bodyPr/>
          <a:lstStyle/>
          <a:p>
            <a:fld id="{59F2A999-BDEE-7342-9672-F131A73F7479}" type="slidenum">
              <a:rPr lang="fr-FR" smtClean="0"/>
              <a:t>23</a:t>
            </a:fld>
            <a:endParaRPr lang="fr-FR" dirty="0"/>
          </a:p>
        </p:txBody>
      </p:sp>
      <p:pic>
        <p:nvPicPr>
          <p:cNvPr id="6" name="Picture 2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8" y="155576"/>
            <a:ext cx="735712" cy="431999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155" y="153376"/>
            <a:ext cx="725716" cy="431999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50"/>
          <p:cNvSpPr>
            <a:spLocks noChangeArrowheads="1"/>
          </p:cNvSpPr>
          <p:nvPr/>
        </p:nvSpPr>
        <p:spPr bwMode="auto">
          <a:xfrm>
            <a:off x="762000" y="-25400"/>
            <a:ext cx="7605805" cy="762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DFDFD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fr-FR" sz="3600" b="0" i="1" dirty="0" smtClean="0">
                <a:solidFill>
                  <a:srgbClr val="18579B"/>
                </a:solidFill>
                <a:latin typeface="Comic Sans MS" charset="0"/>
              </a:rPr>
              <a:t>Conclusions</a:t>
            </a:r>
            <a:endParaRPr lang="fr-FR" b="0" dirty="0">
              <a:solidFill>
                <a:srgbClr val="18579B"/>
              </a:solidFill>
            </a:endParaRPr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49213" y="3937000"/>
            <a:ext cx="705977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400" b="0">
                <a:solidFill>
                  <a:srgbClr val="184B5B"/>
                </a:solidFill>
                <a:latin typeface="Comic Sans MS" charset="0"/>
                <a:sym typeface="Monotype Sorts" charset="0"/>
              </a:rPr>
              <a:t></a:t>
            </a:r>
            <a:r>
              <a:rPr lang="fr-FR" sz="1800" b="0">
                <a:solidFill>
                  <a:srgbClr val="184B5B"/>
                </a:solidFill>
                <a:latin typeface="Comic Sans MS" charset="0"/>
              </a:rPr>
              <a:t> </a:t>
            </a:r>
            <a:r>
              <a:rPr lang="fr-FR" sz="2000" b="0">
                <a:solidFill>
                  <a:srgbClr val="184B5B"/>
                </a:solidFill>
                <a:latin typeface="Comic Sans MS" charset="0"/>
              </a:rPr>
              <a:t>Promising new nano-additives for liquid or gel lubricants</a:t>
            </a:r>
          </a:p>
        </p:txBody>
      </p: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2036763" y="4364038"/>
            <a:ext cx="6248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sz="1800" b="0" dirty="0">
                <a:latin typeface="Comic Sans MS" charset="0"/>
                <a:sym typeface="Monotype Sorts" charset="0"/>
              </a:rPr>
              <a:t>- </a:t>
            </a:r>
            <a:r>
              <a:rPr lang="fr-FR" sz="1800" b="0" dirty="0" err="1">
                <a:latin typeface="Comic Sans MS" charset="0"/>
              </a:rPr>
              <a:t>Very</a:t>
            </a:r>
            <a:r>
              <a:rPr lang="fr-FR" sz="1800" b="0" dirty="0">
                <a:latin typeface="Comic Sans MS" charset="0"/>
              </a:rPr>
              <a:t> </a:t>
            </a:r>
            <a:r>
              <a:rPr lang="fr-FR" sz="1800" b="0" dirty="0" err="1">
                <a:latin typeface="Comic Sans MS" charset="0"/>
              </a:rPr>
              <a:t>low</a:t>
            </a:r>
            <a:r>
              <a:rPr lang="fr-FR" sz="1800" b="0" dirty="0">
                <a:latin typeface="Comic Sans MS" charset="0"/>
              </a:rPr>
              <a:t> friction </a:t>
            </a:r>
            <a:r>
              <a:rPr lang="fr-FR" sz="1800" b="0" dirty="0" smtClean="0">
                <a:latin typeface="Comic Sans MS" charset="0"/>
              </a:rPr>
              <a:t>coefficient: </a:t>
            </a:r>
            <a:r>
              <a:rPr lang="fr-FR" sz="1800" b="0" dirty="0" smtClean="0">
                <a:latin typeface="Symbol" charset="2"/>
                <a:cs typeface="Symbol" charset="2"/>
              </a:rPr>
              <a:t>m</a:t>
            </a:r>
            <a:r>
              <a:rPr lang="fr-FR" sz="1800" b="0" dirty="0" smtClean="0">
                <a:latin typeface="Comic Sans MS" charset="0"/>
              </a:rPr>
              <a:t> ≈ 0.08</a:t>
            </a:r>
            <a:endParaRPr lang="fr-FR" sz="1800" b="0" dirty="0">
              <a:latin typeface="Comic Sans MS" charset="0"/>
            </a:endParaRPr>
          </a:p>
        </p:txBody>
      </p:sp>
      <p:sp>
        <p:nvSpPr>
          <p:cNvPr id="39" name="Text Box 9"/>
          <p:cNvSpPr txBox="1">
            <a:spLocks noChangeArrowheads="1"/>
          </p:cNvSpPr>
          <p:nvPr/>
        </p:nvSpPr>
        <p:spPr bwMode="auto">
          <a:xfrm>
            <a:off x="2036763" y="4795838"/>
            <a:ext cx="6400800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sz="1800" b="0">
                <a:latin typeface="Comic Sans MS" charset="0"/>
                <a:sym typeface="Monotype Sorts" charset="0"/>
              </a:rPr>
              <a:t>- </a:t>
            </a:r>
            <a:r>
              <a:rPr lang="fr-FR" sz="1800" b="0">
                <a:latin typeface="Comic Sans MS" charset="0"/>
              </a:rPr>
              <a:t>Very good durability of the friction performances</a:t>
            </a:r>
          </a:p>
        </p:txBody>
      </p:sp>
      <p:sp>
        <p:nvSpPr>
          <p:cNvPr id="40" name="Text Box 12"/>
          <p:cNvSpPr txBox="1">
            <a:spLocks noChangeArrowheads="1"/>
          </p:cNvSpPr>
          <p:nvPr/>
        </p:nvSpPr>
        <p:spPr bwMode="auto">
          <a:xfrm>
            <a:off x="2036763" y="5214938"/>
            <a:ext cx="6324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sz="1800" b="0" dirty="0">
                <a:latin typeface="Comic Sans MS" charset="0"/>
                <a:sym typeface="Monotype Sorts" charset="0"/>
              </a:rPr>
              <a:t>- </a:t>
            </a:r>
            <a:r>
              <a:rPr lang="fr-FR" sz="1800" b="0" dirty="0" err="1">
                <a:latin typeface="Comic Sans MS" charset="0"/>
              </a:rPr>
              <a:t>Instantaneous</a:t>
            </a:r>
            <a:r>
              <a:rPr lang="fr-FR" sz="1800" b="0" dirty="0">
                <a:latin typeface="Comic Sans MS" charset="0"/>
              </a:rPr>
              <a:t> protective </a:t>
            </a:r>
            <a:r>
              <a:rPr lang="fr-FR" sz="1800" b="0" dirty="0" smtClean="0">
                <a:latin typeface="Comic Sans MS" charset="0"/>
              </a:rPr>
              <a:t>action: no induction </a:t>
            </a:r>
            <a:r>
              <a:rPr lang="fr-FR" sz="1800" b="0" dirty="0" err="1" smtClean="0">
                <a:latin typeface="Comic Sans MS" charset="0"/>
              </a:rPr>
              <a:t>period</a:t>
            </a:r>
            <a:endParaRPr lang="fr-FR" sz="1800" b="0" dirty="0">
              <a:latin typeface="Comic Sans MS" charset="0"/>
            </a:endParaRPr>
          </a:p>
        </p:txBody>
      </p:sp>
      <p:sp>
        <p:nvSpPr>
          <p:cNvPr id="41" name="Text Box 33"/>
          <p:cNvSpPr txBox="1">
            <a:spLocks noChangeArrowheads="1"/>
          </p:cNvSpPr>
          <p:nvPr/>
        </p:nvSpPr>
        <p:spPr bwMode="auto">
          <a:xfrm>
            <a:off x="55563" y="1092200"/>
            <a:ext cx="811737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400" b="0" dirty="0" smtClean="0">
                <a:solidFill>
                  <a:srgbClr val="184B5B"/>
                </a:solidFill>
                <a:latin typeface="Comic Sans MS" charset="0"/>
                <a:sym typeface="Monotype Sorts" charset="0"/>
              </a:rPr>
              <a:t></a:t>
            </a:r>
            <a:r>
              <a:rPr lang="fr-FR" sz="1800" b="0" dirty="0" smtClean="0">
                <a:solidFill>
                  <a:srgbClr val="184B5B"/>
                </a:solidFill>
                <a:latin typeface="Comic Sans MS" charset="0"/>
              </a:rPr>
              <a:t> </a:t>
            </a:r>
            <a:r>
              <a:rPr lang="fr-FR" sz="2000" b="0" dirty="0" err="1" smtClean="0">
                <a:solidFill>
                  <a:srgbClr val="184B5B"/>
                </a:solidFill>
                <a:latin typeface="Comic Sans MS" charset="0"/>
              </a:rPr>
              <a:t>Fluorination</a:t>
            </a:r>
            <a:r>
              <a:rPr lang="fr-FR" sz="2000" b="0" dirty="0" smtClean="0">
                <a:solidFill>
                  <a:srgbClr val="184B5B"/>
                </a:solidFill>
                <a:latin typeface="Comic Sans MS" charset="0"/>
              </a:rPr>
              <a:t> </a:t>
            </a:r>
            <a:r>
              <a:rPr lang="fr-FR" sz="2000" b="0" dirty="0" err="1">
                <a:solidFill>
                  <a:srgbClr val="184B5B"/>
                </a:solidFill>
                <a:latin typeface="Comic Sans MS" charset="0"/>
              </a:rPr>
              <a:t>improves</a:t>
            </a:r>
            <a:r>
              <a:rPr lang="fr-FR" sz="2000" b="0" dirty="0">
                <a:solidFill>
                  <a:srgbClr val="184B5B"/>
                </a:solidFill>
                <a:latin typeface="Comic Sans MS" charset="0"/>
              </a:rPr>
              <a:t> the friction performances of </a:t>
            </a:r>
            <a:r>
              <a:rPr lang="fr-FR" sz="2000" b="0" dirty="0" err="1" smtClean="0">
                <a:solidFill>
                  <a:srgbClr val="184B5B"/>
                </a:solidFill>
                <a:latin typeface="Comic Sans MS" charset="0"/>
              </a:rPr>
              <a:t>nanocarbons</a:t>
            </a:r>
            <a:endParaRPr lang="fr-FR" sz="2000" b="0" dirty="0">
              <a:solidFill>
                <a:srgbClr val="184B5B"/>
              </a:solidFill>
              <a:latin typeface="Comic Sans MS" charset="0"/>
            </a:endParaRPr>
          </a:p>
        </p:txBody>
      </p:sp>
      <p:sp>
        <p:nvSpPr>
          <p:cNvPr id="42" name="Text Box 35"/>
          <p:cNvSpPr txBox="1">
            <a:spLocks noChangeArrowheads="1"/>
          </p:cNvSpPr>
          <p:nvPr/>
        </p:nvSpPr>
        <p:spPr bwMode="auto">
          <a:xfrm>
            <a:off x="55563" y="1752600"/>
            <a:ext cx="918838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400" b="0" dirty="0" smtClean="0">
                <a:solidFill>
                  <a:srgbClr val="184B5B"/>
                </a:solidFill>
                <a:latin typeface="Comic Sans MS" charset="0"/>
                <a:sym typeface="Monotype Sorts" charset="0"/>
              </a:rPr>
              <a:t></a:t>
            </a:r>
            <a:r>
              <a:rPr lang="fr-FR" sz="1800" b="0" dirty="0" smtClean="0">
                <a:solidFill>
                  <a:srgbClr val="184B5B"/>
                </a:solidFill>
                <a:latin typeface="Comic Sans MS" charset="0"/>
              </a:rPr>
              <a:t> </a:t>
            </a:r>
            <a:r>
              <a:rPr lang="fr-FR" sz="2000" b="0" dirty="0" smtClean="0">
                <a:solidFill>
                  <a:srgbClr val="184B5B"/>
                </a:solidFill>
                <a:latin typeface="Comic Sans MS" charset="0"/>
              </a:rPr>
              <a:t>Friction </a:t>
            </a:r>
            <a:r>
              <a:rPr lang="fr-FR" sz="2000" b="0" dirty="0" err="1" smtClean="0">
                <a:solidFill>
                  <a:srgbClr val="184B5B"/>
                </a:solidFill>
                <a:latin typeface="Comic Sans MS" charset="0"/>
              </a:rPr>
              <a:t>reduction</a:t>
            </a:r>
            <a:r>
              <a:rPr lang="fr-FR" sz="2000" b="0" dirty="0" smtClean="0">
                <a:solidFill>
                  <a:srgbClr val="184B5B"/>
                </a:solidFill>
                <a:latin typeface="Comic Sans MS" charset="0"/>
              </a:rPr>
              <a:t> </a:t>
            </a:r>
            <a:r>
              <a:rPr lang="fr-FR" sz="2000" b="0" dirty="0" err="1" smtClean="0">
                <a:solidFill>
                  <a:srgbClr val="184B5B"/>
                </a:solidFill>
                <a:latin typeface="Comic Sans MS" charset="0"/>
              </a:rPr>
              <a:t>mechanisms</a:t>
            </a:r>
            <a:r>
              <a:rPr lang="fr-FR" sz="2000" b="0" dirty="0" smtClean="0">
                <a:solidFill>
                  <a:srgbClr val="184B5B"/>
                </a:solidFill>
                <a:latin typeface="Comic Sans MS" charset="0"/>
              </a:rPr>
              <a:t> </a:t>
            </a:r>
            <a:r>
              <a:rPr lang="fr-FR" sz="2000" b="0" dirty="0" err="1" smtClean="0">
                <a:solidFill>
                  <a:srgbClr val="184B5B"/>
                </a:solidFill>
                <a:latin typeface="Comic Sans MS" charset="0"/>
              </a:rPr>
              <a:t>depend</a:t>
            </a:r>
            <a:r>
              <a:rPr lang="fr-FR" sz="2000" b="0" dirty="0" smtClean="0">
                <a:solidFill>
                  <a:srgbClr val="184B5B"/>
                </a:solidFill>
                <a:latin typeface="Comic Sans MS" charset="0"/>
              </a:rPr>
              <a:t> on the </a:t>
            </a:r>
            <a:r>
              <a:rPr lang="fr-FR" sz="2000" b="0" dirty="0" err="1" smtClean="0">
                <a:solidFill>
                  <a:srgbClr val="184B5B"/>
                </a:solidFill>
                <a:latin typeface="Comic Sans MS" charset="0"/>
              </a:rPr>
              <a:t>morphology</a:t>
            </a:r>
            <a:r>
              <a:rPr lang="fr-FR" sz="2000" b="0" dirty="0" smtClean="0">
                <a:solidFill>
                  <a:srgbClr val="184B5B"/>
                </a:solidFill>
                <a:latin typeface="Comic Sans MS" charset="0"/>
              </a:rPr>
              <a:t> of the </a:t>
            </a:r>
            <a:r>
              <a:rPr lang="fr-FR" sz="2000" b="0" dirty="0" err="1" smtClean="0">
                <a:solidFill>
                  <a:srgbClr val="184B5B"/>
                </a:solidFill>
                <a:latin typeface="Comic Sans MS" charset="0"/>
              </a:rPr>
              <a:t>particles</a:t>
            </a:r>
            <a:endParaRPr lang="fr-FR" sz="2000" b="0" dirty="0" smtClean="0">
              <a:solidFill>
                <a:srgbClr val="184B5B"/>
              </a:solidFill>
              <a:latin typeface="Comic Sans MS" charset="0"/>
            </a:endParaRPr>
          </a:p>
        </p:txBody>
      </p:sp>
      <p:sp>
        <p:nvSpPr>
          <p:cNvPr id="49" name="Text Box 41"/>
          <p:cNvSpPr txBox="1">
            <a:spLocks noChangeArrowheads="1"/>
          </p:cNvSpPr>
          <p:nvPr/>
        </p:nvSpPr>
        <p:spPr bwMode="auto">
          <a:xfrm>
            <a:off x="4960401" y="2789238"/>
            <a:ext cx="350152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sz="1800" b="0" dirty="0">
                <a:latin typeface="Comic Sans MS" charset="0"/>
              </a:rPr>
              <a:t>Surface </a:t>
            </a:r>
            <a:r>
              <a:rPr lang="fr-FR" sz="1800" b="0" dirty="0" err="1">
                <a:latin typeface="Comic Sans MS" charset="0"/>
              </a:rPr>
              <a:t>effects</a:t>
            </a:r>
            <a:endParaRPr lang="fr-FR" sz="1800" b="0" dirty="0">
              <a:latin typeface="Comic Sans MS" charset="0"/>
            </a:endParaRPr>
          </a:p>
          <a:p>
            <a:pPr algn="ctr"/>
            <a:r>
              <a:rPr lang="fr-FR" sz="1800" b="0" dirty="0" err="1">
                <a:latin typeface="Comic Sans MS" charset="0"/>
              </a:rPr>
              <a:t>Carbon</a:t>
            </a:r>
            <a:r>
              <a:rPr lang="fr-FR" sz="1800" b="0" dirty="0">
                <a:latin typeface="Comic Sans MS" charset="0"/>
              </a:rPr>
              <a:t> </a:t>
            </a:r>
            <a:r>
              <a:rPr lang="fr-FR" sz="1800" b="0" dirty="0" err="1" smtClean="0">
                <a:latin typeface="Comic Sans MS" charset="0"/>
              </a:rPr>
              <a:t>nanofibers</a:t>
            </a:r>
            <a:r>
              <a:rPr lang="fr-FR" dirty="0" smtClean="0">
                <a:latin typeface="Comic Sans MS" charset="0"/>
              </a:rPr>
              <a:t> </a:t>
            </a:r>
            <a:r>
              <a:rPr lang="fr-FR" sz="1800" b="0" dirty="0" smtClean="0">
                <a:latin typeface="Comic Sans MS" charset="0"/>
              </a:rPr>
              <a:t>(</a:t>
            </a:r>
            <a:r>
              <a:rPr lang="fr-FR" sz="1800" b="0" dirty="0">
                <a:latin typeface="Comic Sans MS" charset="0"/>
              </a:rPr>
              <a:t>1D</a:t>
            </a:r>
            <a:r>
              <a:rPr lang="fr-FR" sz="1800" b="0" dirty="0" smtClean="0">
                <a:latin typeface="Comic Sans MS" charset="0"/>
              </a:rPr>
              <a:t>)</a:t>
            </a:r>
          </a:p>
          <a:p>
            <a:pPr algn="ctr"/>
            <a:r>
              <a:rPr lang="fr-FR" sz="1800" b="0" dirty="0" err="1" smtClean="0">
                <a:latin typeface="Comic Sans MS" charset="0"/>
              </a:rPr>
              <a:t>graphitized</a:t>
            </a:r>
            <a:r>
              <a:rPr lang="fr-FR" sz="1800" b="0" dirty="0" smtClean="0">
                <a:latin typeface="Comic Sans MS" charset="0"/>
              </a:rPr>
              <a:t> </a:t>
            </a:r>
            <a:r>
              <a:rPr lang="fr-FR" sz="1800" b="0" dirty="0" err="1" smtClean="0">
                <a:latin typeface="Comic Sans MS" charset="0"/>
              </a:rPr>
              <a:t>carbon</a:t>
            </a:r>
            <a:r>
              <a:rPr lang="fr-FR" sz="1800" b="0" dirty="0" smtClean="0">
                <a:latin typeface="Comic Sans MS" charset="0"/>
              </a:rPr>
              <a:t> blacks (0D)</a:t>
            </a:r>
            <a:endParaRPr lang="fr-FR" sz="1800" b="0" dirty="0">
              <a:latin typeface="Comic Sans MS" charset="0"/>
            </a:endParaRPr>
          </a:p>
        </p:txBody>
      </p:sp>
      <p:sp>
        <p:nvSpPr>
          <p:cNvPr id="50" name="Text Box 43"/>
          <p:cNvSpPr txBox="1">
            <a:spLocks noChangeArrowheads="1"/>
          </p:cNvSpPr>
          <p:nvPr/>
        </p:nvSpPr>
        <p:spPr bwMode="auto">
          <a:xfrm>
            <a:off x="478658" y="2789238"/>
            <a:ext cx="303924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1800" b="0" dirty="0" err="1">
                <a:latin typeface="Comic Sans MS" charset="0"/>
              </a:rPr>
              <a:t>Bulk</a:t>
            </a:r>
            <a:r>
              <a:rPr lang="fr-FR" sz="1800" b="0" dirty="0">
                <a:latin typeface="Comic Sans MS" charset="0"/>
              </a:rPr>
              <a:t> </a:t>
            </a:r>
            <a:r>
              <a:rPr lang="fr-FR" sz="1800" b="0" dirty="0" err="1">
                <a:latin typeface="Comic Sans MS" charset="0"/>
              </a:rPr>
              <a:t>effects</a:t>
            </a:r>
            <a:endParaRPr lang="fr-FR" sz="1800" b="0" dirty="0">
              <a:latin typeface="Comic Sans MS" charset="0"/>
            </a:endParaRPr>
          </a:p>
          <a:p>
            <a:pPr algn="ctr"/>
            <a:r>
              <a:rPr lang="fr-FR" sz="1800" b="0" dirty="0" err="1">
                <a:latin typeface="Comic Sans MS" charset="0"/>
              </a:rPr>
              <a:t>Carbon</a:t>
            </a:r>
            <a:r>
              <a:rPr lang="fr-FR" sz="1800" b="0" dirty="0">
                <a:latin typeface="Comic Sans MS" charset="0"/>
              </a:rPr>
              <a:t> </a:t>
            </a:r>
            <a:r>
              <a:rPr lang="fr-FR" sz="1800" b="0" dirty="0" err="1" smtClean="0">
                <a:latin typeface="Comic Sans MS" charset="0"/>
              </a:rPr>
              <a:t>nanodiscs</a:t>
            </a:r>
            <a:r>
              <a:rPr lang="fr-FR" dirty="0" smtClean="0">
                <a:latin typeface="Comic Sans MS" charset="0"/>
              </a:rPr>
              <a:t> </a:t>
            </a:r>
            <a:r>
              <a:rPr lang="fr-FR" sz="1800" b="0" dirty="0" smtClean="0">
                <a:latin typeface="Comic Sans MS" charset="0"/>
              </a:rPr>
              <a:t>(</a:t>
            </a:r>
            <a:r>
              <a:rPr lang="fr-FR" sz="1800" b="0" dirty="0">
                <a:latin typeface="Comic Sans MS" charset="0"/>
              </a:rPr>
              <a:t>2D)</a:t>
            </a:r>
            <a:endParaRPr lang="fr-FR" sz="1800" b="0" dirty="0">
              <a:solidFill>
                <a:srgbClr val="800080"/>
              </a:solidFill>
              <a:latin typeface="Comic Sans MS" charset="0"/>
            </a:endParaRPr>
          </a:p>
        </p:txBody>
      </p:sp>
      <p:sp>
        <p:nvSpPr>
          <p:cNvPr id="51" name="Line 44"/>
          <p:cNvSpPr>
            <a:spLocks noChangeShapeType="1"/>
          </p:cNvSpPr>
          <p:nvPr/>
        </p:nvSpPr>
        <p:spPr bwMode="auto">
          <a:xfrm flipH="1">
            <a:off x="2252665" y="2205038"/>
            <a:ext cx="323997" cy="611999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3" name="Text Box 49"/>
          <p:cNvSpPr txBox="1">
            <a:spLocks noChangeArrowheads="1"/>
          </p:cNvSpPr>
          <p:nvPr/>
        </p:nvSpPr>
        <p:spPr bwMode="auto">
          <a:xfrm>
            <a:off x="2044700" y="6015038"/>
            <a:ext cx="67945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sz="1800" b="0" dirty="0">
                <a:latin typeface="Comic Sans MS" charset="0"/>
                <a:sym typeface="Monotype Sorts" charset="0"/>
              </a:rPr>
              <a:t>- </a:t>
            </a:r>
            <a:r>
              <a:rPr lang="fr-FR" sz="1800" b="0" dirty="0">
                <a:latin typeface="Comic Sans MS" charset="0"/>
              </a:rPr>
              <a:t>Sizes and </a:t>
            </a:r>
            <a:r>
              <a:rPr lang="fr-FR" sz="1800" b="0" dirty="0" err="1">
                <a:latin typeface="Comic Sans MS" charset="0"/>
              </a:rPr>
              <a:t>geometries</a:t>
            </a:r>
            <a:r>
              <a:rPr lang="fr-FR" sz="1800" b="0" dirty="0">
                <a:latin typeface="Comic Sans MS" charset="0"/>
              </a:rPr>
              <a:t> </a:t>
            </a:r>
            <a:r>
              <a:rPr lang="fr-FR" sz="1800" b="0" dirty="0" err="1">
                <a:latin typeface="Comic Sans MS" charset="0"/>
              </a:rPr>
              <a:t>well</a:t>
            </a:r>
            <a:r>
              <a:rPr lang="fr-FR" sz="1800" b="0" dirty="0">
                <a:latin typeface="Comic Sans MS" charset="0"/>
              </a:rPr>
              <a:t> </a:t>
            </a:r>
            <a:r>
              <a:rPr lang="fr-FR" sz="1800" b="0" dirty="0" err="1">
                <a:latin typeface="Comic Sans MS" charset="0"/>
              </a:rPr>
              <a:t>adapted</a:t>
            </a:r>
            <a:r>
              <a:rPr lang="fr-FR" sz="1800" b="0" dirty="0">
                <a:latin typeface="Comic Sans MS" charset="0"/>
              </a:rPr>
              <a:t> for a good </a:t>
            </a:r>
            <a:r>
              <a:rPr lang="fr-FR" sz="1800" b="0" dirty="0" err="1">
                <a:latin typeface="Comic Sans MS" charset="0"/>
              </a:rPr>
              <a:t>feeding</a:t>
            </a:r>
            <a:r>
              <a:rPr lang="fr-FR" sz="1800" b="0" dirty="0">
                <a:latin typeface="Comic Sans MS" charset="0"/>
              </a:rPr>
              <a:t> of the </a:t>
            </a:r>
            <a:r>
              <a:rPr lang="fr-FR" sz="1800" b="0" dirty="0" err="1">
                <a:latin typeface="Comic Sans MS" charset="0"/>
              </a:rPr>
              <a:t>sliding</a:t>
            </a:r>
            <a:r>
              <a:rPr lang="fr-FR" sz="1800" b="0" dirty="0">
                <a:latin typeface="Comic Sans MS" charset="0"/>
              </a:rPr>
              <a:t> interface</a:t>
            </a:r>
          </a:p>
        </p:txBody>
      </p:sp>
      <p:sp>
        <p:nvSpPr>
          <p:cNvPr id="54" name="Line 44"/>
          <p:cNvSpPr>
            <a:spLocks noChangeShapeType="1"/>
          </p:cNvSpPr>
          <p:nvPr/>
        </p:nvSpPr>
        <p:spPr bwMode="auto">
          <a:xfrm>
            <a:off x="5821365" y="2205038"/>
            <a:ext cx="323997" cy="611999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5" name="Text Box 12"/>
          <p:cNvSpPr txBox="1">
            <a:spLocks noChangeArrowheads="1"/>
          </p:cNvSpPr>
          <p:nvPr/>
        </p:nvSpPr>
        <p:spPr bwMode="auto">
          <a:xfrm>
            <a:off x="2036763" y="5634038"/>
            <a:ext cx="6324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sz="1800" b="0" dirty="0">
                <a:latin typeface="Comic Sans MS" charset="0"/>
                <a:sym typeface="Monotype Sorts" charset="0"/>
              </a:rPr>
              <a:t>- </a:t>
            </a:r>
            <a:r>
              <a:rPr lang="fr-FR" sz="1800" b="0" dirty="0" smtClean="0">
                <a:latin typeface="Comic Sans MS" charset="0"/>
              </a:rPr>
              <a:t>Good </a:t>
            </a:r>
            <a:r>
              <a:rPr lang="fr-FR" sz="1800" b="0" dirty="0" err="1" smtClean="0">
                <a:latin typeface="Comic Sans MS" charset="0"/>
              </a:rPr>
              <a:t>antiwear</a:t>
            </a:r>
            <a:r>
              <a:rPr lang="fr-FR" sz="1800" b="0" dirty="0" smtClean="0">
                <a:latin typeface="Comic Sans MS" charset="0"/>
              </a:rPr>
              <a:t> </a:t>
            </a:r>
            <a:r>
              <a:rPr lang="fr-FR" sz="1800" b="0" dirty="0" err="1" smtClean="0">
                <a:latin typeface="Comic Sans MS" charset="0"/>
              </a:rPr>
              <a:t>properties</a:t>
            </a:r>
            <a:endParaRPr lang="fr-FR" sz="1800" b="0" dirty="0"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553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647206" y="6504268"/>
            <a:ext cx="990600" cy="365125"/>
          </a:xfrm>
        </p:spPr>
        <p:txBody>
          <a:bodyPr/>
          <a:lstStyle/>
          <a:p>
            <a:fld id="{59F2A999-BDEE-7342-9672-F131A73F7479}" type="slidenum">
              <a:rPr lang="fr-FR" smtClean="0"/>
              <a:t>24</a:t>
            </a:fld>
            <a:endParaRPr lang="fr-FR" dirty="0"/>
          </a:p>
        </p:txBody>
      </p:sp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0" y="2209800"/>
            <a:ext cx="9144000" cy="1524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Aft>
                <a:spcPts val="1000"/>
              </a:spcAft>
            </a:pPr>
            <a:r>
              <a:rPr lang="en-US" sz="3600" i="1" dirty="0">
                <a:solidFill>
                  <a:srgbClr val="184B5B"/>
                </a:solidFill>
                <a:latin typeface="Comic Sans MS" charset="0"/>
                <a:ea typeface="宋体" charset="0"/>
                <a:cs typeface="宋体" charset="0"/>
              </a:rPr>
              <a:t>Thank you for your attention</a:t>
            </a:r>
            <a:endParaRPr lang="fr-FR" sz="3600" dirty="0">
              <a:solidFill>
                <a:srgbClr val="184B5B"/>
              </a:solidFill>
              <a:latin typeface="Comic Sans MS" charset="0"/>
            </a:endParaRPr>
          </a:p>
        </p:txBody>
      </p:sp>
      <p:graphicFrame>
        <p:nvGraphicFramePr>
          <p:cNvPr id="19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0032702"/>
              </p:ext>
            </p:extLst>
          </p:nvPr>
        </p:nvGraphicFramePr>
        <p:xfrm>
          <a:off x="1163638" y="6134100"/>
          <a:ext cx="755650" cy="47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1" name="Image" r:id="rId3" imgW="1561905" imgH="1015515" progId="Photoshop.Image.7">
                  <p:embed/>
                </p:oleObj>
              </mc:Choice>
              <mc:Fallback>
                <p:oleObj name="Image" r:id="rId3" imgW="1561905" imgH="1015515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306" t="3545" r="2306" b="3545"/>
                      <a:stretch>
                        <a:fillRect/>
                      </a:stretch>
                    </p:blipFill>
                    <p:spPr bwMode="auto">
                      <a:xfrm>
                        <a:off x="1163638" y="6134100"/>
                        <a:ext cx="755650" cy="477838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5862638"/>
            <a:ext cx="806450" cy="7493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1" name="Text Box 25"/>
          <p:cNvSpPr txBox="1">
            <a:spLocks noChangeArrowheads="1"/>
          </p:cNvSpPr>
          <p:nvPr/>
        </p:nvSpPr>
        <p:spPr bwMode="auto">
          <a:xfrm>
            <a:off x="2147888" y="6053138"/>
            <a:ext cx="6996112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fr-FR" sz="1200" b="0">
                <a:latin typeface="Times New Roman" charset="0"/>
              </a:rPr>
              <a:t>ACKNOWLEDGEMENTS: The authors acknowledge the CNRS, the Conseil Régional de la Guadeloupe, the Fond Social Européen (FSE) and Fonds Européens de Développement Régional (FEDER) for their financial supports.</a:t>
            </a:r>
          </a:p>
        </p:txBody>
      </p:sp>
      <p:pic>
        <p:nvPicPr>
          <p:cNvPr id="22" name="Picture 23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5" y="155576"/>
            <a:ext cx="1532736" cy="8999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3" name="Imag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8" y="1171077"/>
            <a:ext cx="965079" cy="8999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ag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155" y="153376"/>
            <a:ext cx="1511904" cy="8999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19600" y="1171077"/>
            <a:ext cx="972000" cy="900000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14128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2A999-BDEE-7342-9672-F131A73F7479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6959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647206" y="6504268"/>
            <a:ext cx="990600" cy="365125"/>
          </a:xfrm>
        </p:spPr>
        <p:txBody>
          <a:bodyPr/>
          <a:lstStyle/>
          <a:p>
            <a:fld id="{59F2A999-BDEE-7342-9672-F131A73F7479}" type="slidenum">
              <a:rPr lang="fr-FR" smtClean="0"/>
              <a:t>26</a:t>
            </a:fld>
            <a:endParaRPr lang="fr-FR" dirty="0"/>
          </a:p>
        </p:txBody>
      </p:sp>
      <p:sp>
        <p:nvSpPr>
          <p:cNvPr id="5" name="Rectangle 50"/>
          <p:cNvSpPr>
            <a:spLocks noChangeArrowheads="1"/>
          </p:cNvSpPr>
          <p:nvPr/>
        </p:nvSpPr>
        <p:spPr bwMode="auto">
          <a:xfrm>
            <a:off x="762000" y="-25400"/>
            <a:ext cx="7605805" cy="762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DFDFD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fr-FR" sz="3600" b="0" i="1" dirty="0" smtClean="0">
                <a:solidFill>
                  <a:srgbClr val="18579B"/>
                </a:solidFill>
                <a:latin typeface="Comic Sans MS" charset="0"/>
              </a:rPr>
              <a:t>Friction </a:t>
            </a:r>
            <a:r>
              <a:rPr lang="fr-FR" sz="3600" b="0" i="1" dirty="0" err="1" smtClean="0">
                <a:solidFill>
                  <a:srgbClr val="18579B"/>
                </a:solidFill>
                <a:latin typeface="Comic Sans MS" charset="0"/>
              </a:rPr>
              <a:t>reduction</a:t>
            </a:r>
            <a:r>
              <a:rPr lang="fr-FR" sz="3600" b="0" i="1" dirty="0" smtClean="0">
                <a:solidFill>
                  <a:srgbClr val="18579B"/>
                </a:solidFill>
                <a:latin typeface="Comic Sans MS" charset="0"/>
              </a:rPr>
              <a:t> </a:t>
            </a:r>
            <a:r>
              <a:rPr lang="fr-FR" sz="3600" b="0" i="1" dirty="0" err="1" smtClean="0">
                <a:solidFill>
                  <a:srgbClr val="18579B"/>
                </a:solidFill>
                <a:latin typeface="Comic Sans MS" charset="0"/>
              </a:rPr>
              <a:t>mechanisms</a:t>
            </a:r>
            <a:endParaRPr lang="fr-FR" b="0" dirty="0">
              <a:solidFill>
                <a:srgbClr val="18579B"/>
              </a:solidFill>
            </a:endParaRPr>
          </a:p>
        </p:txBody>
      </p:sp>
      <p:pic>
        <p:nvPicPr>
          <p:cNvPr id="6" name="Picture 2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8" y="155576"/>
            <a:ext cx="735712" cy="431999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155" y="153376"/>
            <a:ext cx="725716" cy="431999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33"/>
          <p:cNvSpPr txBox="1">
            <a:spLocks noChangeArrowheads="1"/>
          </p:cNvSpPr>
          <p:nvPr/>
        </p:nvSpPr>
        <p:spPr bwMode="auto">
          <a:xfrm>
            <a:off x="38100" y="774700"/>
            <a:ext cx="59118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2200" b="0" dirty="0">
                <a:latin typeface="Comic Sans MS" charset="0"/>
                <a:ea typeface="SimSun" charset="0"/>
                <a:cs typeface="SimSun" charset="0"/>
              </a:rPr>
              <a:t>Study of the </a:t>
            </a:r>
            <a:r>
              <a:rPr lang="en-US" altLang="zh-CN" sz="2200" b="0" dirty="0" err="1">
                <a:latin typeface="Comic Sans MS" charset="0"/>
                <a:ea typeface="SimSun" charset="0"/>
                <a:cs typeface="SimSun" charset="0"/>
              </a:rPr>
              <a:t>tribofilms</a:t>
            </a:r>
            <a:r>
              <a:rPr lang="en-US" altLang="zh-CN" sz="2200" b="0" dirty="0">
                <a:latin typeface="Comic Sans MS" charset="0"/>
                <a:ea typeface="SimSun" charset="0"/>
                <a:cs typeface="SimSun" charset="0"/>
              </a:rPr>
              <a:t>: SEM investigations</a:t>
            </a: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295275" y="2578100"/>
            <a:ext cx="3235325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sz="1800" b="0" dirty="0">
                <a:latin typeface="Comic Sans MS" charset="0"/>
              </a:rPr>
              <a:t>High contact pressure zone:</a:t>
            </a:r>
          </a:p>
          <a:p>
            <a:r>
              <a:rPr lang="fr-FR" sz="1800" b="0" dirty="0" err="1">
                <a:latin typeface="Comic Sans MS" charset="0"/>
              </a:rPr>
              <a:t>very</a:t>
            </a:r>
            <a:r>
              <a:rPr lang="fr-FR" sz="1800" b="0" dirty="0">
                <a:latin typeface="Comic Sans MS" charset="0"/>
              </a:rPr>
              <a:t> </a:t>
            </a:r>
            <a:r>
              <a:rPr lang="fr-FR" sz="1800" b="0" dirty="0" err="1">
                <a:latin typeface="Comic Sans MS" charset="0"/>
              </a:rPr>
              <a:t>smooth</a:t>
            </a:r>
            <a:r>
              <a:rPr lang="fr-FR" sz="1800" b="0" dirty="0">
                <a:latin typeface="Comic Sans MS" charset="0"/>
              </a:rPr>
              <a:t> aspect</a:t>
            </a: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-14288" y="5872163"/>
            <a:ext cx="4129088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800" b="0">
                <a:latin typeface="Comic Sans MS" charset="0"/>
              </a:rPr>
              <a:t>Low contact pressure zone: the discs</a:t>
            </a:r>
          </a:p>
          <a:p>
            <a:r>
              <a:rPr lang="fr-FR" sz="1800" b="0">
                <a:latin typeface="Comic Sans MS" charset="0"/>
              </a:rPr>
              <a:t>are oriented parallel to the sliding</a:t>
            </a:r>
          </a:p>
          <a:p>
            <a:r>
              <a:rPr lang="fr-FR" sz="1800" b="0">
                <a:latin typeface="Comic Sans MS" charset="0"/>
              </a:rPr>
              <a:t>direction     </a:t>
            </a:r>
          </a:p>
        </p:txBody>
      </p:sp>
      <p:grpSp>
        <p:nvGrpSpPr>
          <p:cNvPr id="15" name="Group 12"/>
          <p:cNvGrpSpPr>
            <a:grpSpLocks/>
          </p:cNvGrpSpPr>
          <p:nvPr/>
        </p:nvGrpSpPr>
        <p:grpSpPr bwMode="auto">
          <a:xfrm>
            <a:off x="344488" y="3328988"/>
            <a:ext cx="2300287" cy="2286000"/>
            <a:chOff x="3975" y="2001"/>
            <a:chExt cx="1449" cy="1440"/>
          </a:xfrm>
        </p:grpSpPr>
        <p:pic>
          <p:nvPicPr>
            <p:cNvPr id="16" name="Picture 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5" y="2001"/>
              <a:ext cx="1440" cy="1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8" name="Line 14"/>
            <p:cNvSpPr>
              <a:spLocks noChangeShapeType="1"/>
            </p:cNvSpPr>
            <p:nvPr/>
          </p:nvSpPr>
          <p:spPr bwMode="auto">
            <a:xfrm>
              <a:off x="5138" y="2049"/>
              <a:ext cx="19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" name="Text Box 15"/>
            <p:cNvSpPr txBox="1">
              <a:spLocks noChangeArrowheads="1"/>
            </p:cNvSpPr>
            <p:nvPr/>
          </p:nvSpPr>
          <p:spPr bwMode="auto">
            <a:xfrm>
              <a:off x="5066" y="2051"/>
              <a:ext cx="35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400">
                  <a:solidFill>
                    <a:schemeClr val="bg2"/>
                  </a:solidFill>
                  <a:latin typeface="Times New Roman" charset="0"/>
                </a:rPr>
                <a:t>1 </a:t>
              </a:r>
              <a:r>
                <a:rPr lang="fr-FR" sz="1400">
                  <a:solidFill>
                    <a:schemeClr val="bg2"/>
                  </a:solidFill>
                  <a:latin typeface="Symbol" charset="0"/>
                </a:rPr>
                <a:t>m</a:t>
              </a:r>
              <a:r>
                <a:rPr lang="fr-FR" sz="1400">
                  <a:solidFill>
                    <a:schemeClr val="bg2"/>
                  </a:solidFill>
                  <a:latin typeface="Times New Roman" charset="0"/>
                </a:rPr>
                <a:t>m</a:t>
              </a:r>
              <a:endParaRPr lang="fr-FR" b="0">
                <a:solidFill>
                  <a:schemeClr val="bg1"/>
                </a:solidFill>
                <a:latin typeface="Times New Roman" charset="0"/>
              </a:endParaRPr>
            </a:p>
          </p:txBody>
        </p:sp>
      </p:grpSp>
      <p:sp>
        <p:nvSpPr>
          <p:cNvPr id="21" name="Line 18"/>
          <p:cNvSpPr>
            <a:spLocks noChangeShapeType="1"/>
          </p:cNvSpPr>
          <p:nvPr/>
        </p:nvSpPr>
        <p:spPr bwMode="auto">
          <a:xfrm flipH="1" flipV="1">
            <a:off x="866775" y="5289550"/>
            <a:ext cx="177800" cy="6540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2" name="Line 19"/>
          <p:cNvSpPr>
            <a:spLocks noChangeShapeType="1"/>
          </p:cNvSpPr>
          <p:nvPr/>
        </p:nvSpPr>
        <p:spPr bwMode="auto">
          <a:xfrm flipH="1">
            <a:off x="1349375" y="3200400"/>
            <a:ext cx="106363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3" name="Text Box 34"/>
          <p:cNvSpPr txBox="1">
            <a:spLocks noChangeArrowheads="1"/>
          </p:cNvSpPr>
          <p:nvPr/>
        </p:nvSpPr>
        <p:spPr bwMode="auto">
          <a:xfrm>
            <a:off x="3405642" y="1270000"/>
            <a:ext cx="232001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fr-FR" altLang="zh-CN" sz="2000" b="0" i="1" dirty="0" err="1">
                <a:solidFill>
                  <a:srgbClr val="184B5B"/>
                </a:solidFill>
                <a:latin typeface="Comic Sans MS" charset="0"/>
                <a:ea typeface="SimSun" charset="0"/>
                <a:cs typeface="SimSun" charset="0"/>
              </a:rPr>
              <a:t>Carbon</a:t>
            </a:r>
            <a:r>
              <a:rPr lang="fr-FR" altLang="zh-CN" sz="2000" b="0" i="1" dirty="0">
                <a:solidFill>
                  <a:srgbClr val="184B5B"/>
                </a:solidFill>
                <a:latin typeface="Comic Sans MS" charset="0"/>
                <a:ea typeface="SimSun" charset="0"/>
                <a:cs typeface="SimSun" charset="0"/>
              </a:rPr>
              <a:t> </a:t>
            </a:r>
            <a:r>
              <a:rPr lang="fr-FR" altLang="zh-CN" sz="2000" b="0" i="1" dirty="0" err="1">
                <a:solidFill>
                  <a:srgbClr val="184B5B"/>
                </a:solidFill>
                <a:latin typeface="Comic Sans MS" charset="0"/>
                <a:ea typeface="SimSun" charset="0"/>
                <a:cs typeface="SimSun" charset="0"/>
              </a:rPr>
              <a:t>nanodiscs</a:t>
            </a:r>
            <a:endParaRPr lang="en-US" altLang="zh-CN" sz="2000" b="0" i="1" dirty="0">
              <a:solidFill>
                <a:srgbClr val="184B5B"/>
              </a:solidFill>
              <a:latin typeface="Comic Sans MS" charset="0"/>
              <a:ea typeface="SimSun" charset="0"/>
              <a:cs typeface="SimSun" charset="0"/>
            </a:endParaRPr>
          </a:p>
        </p:txBody>
      </p:sp>
      <p:sp>
        <p:nvSpPr>
          <p:cNvPr id="24" name="Rectangle 35"/>
          <p:cNvSpPr>
            <a:spLocks noChangeArrowheads="1"/>
          </p:cNvSpPr>
          <p:nvPr/>
        </p:nvSpPr>
        <p:spPr bwMode="auto">
          <a:xfrm>
            <a:off x="38100" y="2097088"/>
            <a:ext cx="35179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sz="2000" b="0" dirty="0">
                <a:latin typeface="Comic Sans MS" charset="0"/>
              </a:rPr>
              <a:t>Aspect of the </a:t>
            </a:r>
            <a:r>
              <a:rPr lang="fr-FR" sz="2000" b="0" dirty="0" err="1">
                <a:latin typeface="Comic Sans MS" charset="0"/>
              </a:rPr>
              <a:t>tribofilm</a:t>
            </a:r>
            <a:endParaRPr lang="fr-FR" sz="2000" b="0" dirty="0">
              <a:latin typeface="Comic Sans MS" charset="0"/>
            </a:endParaRPr>
          </a:p>
        </p:txBody>
      </p:sp>
      <p:sp>
        <p:nvSpPr>
          <p:cNvPr id="27" name="Rectangle 36"/>
          <p:cNvSpPr>
            <a:spLocks noChangeArrowheads="1"/>
          </p:cNvSpPr>
          <p:nvPr/>
        </p:nvSpPr>
        <p:spPr bwMode="auto">
          <a:xfrm>
            <a:off x="6045199" y="2089150"/>
            <a:ext cx="325687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sz="2000" b="0" dirty="0" err="1">
                <a:latin typeface="Comic Sans MS" charset="0"/>
              </a:rPr>
              <a:t>Particles</a:t>
            </a:r>
            <a:r>
              <a:rPr lang="fr-FR" sz="2000" b="0" dirty="0">
                <a:latin typeface="Comic Sans MS" charset="0"/>
              </a:rPr>
              <a:t> </a:t>
            </a:r>
            <a:r>
              <a:rPr lang="fr-FR" sz="2000" b="0" dirty="0" err="1">
                <a:latin typeface="Comic Sans MS" charset="0"/>
              </a:rPr>
              <a:t>extracted</a:t>
            </a:r>
            <a:r>
              <a:rPr lang="fr-FR" sz="2000" b="0" dirty="0">
                <a:latin typeface="Comic Sans MS" charset="0"/>
              </a:rPr>
              <a:t> </a:t>
            </a:r>
            <a:r>
              <a:rPr lang="fr-FR" sz="2000" b="0" dirty="0" err="1">
                <a:latin typeface="Comic Sans MS" charset="0"/>
              </a:rPr>
              <a:t>from</a:t>
            </a:r>
            <a:endParaRPr lang="fr-FR" sz="2000" b="0" dirty="0">
              <a:latin typeface="Comic Sans MS" charset="0"/>
            </a:endParaRPr>
          </a:p>
          <a:p>
            <a:r>
              <a:rPr lang="fr-FR" sz="2000" b="0" dirty="0">
                <a:latin typeface="Comic Sans MS" charset="0"/>
              </a:rPr>
              <a:t>the wear </a:t>
            </a:r>
            <a:r>
              <a:rPr lang="fr-FR" sz="2000" b="0" dirty="0" err="1">
                <a:latin typeface="Comic Sans MS" charset="0"/>
              </a:rPr>
              <a:t>scar</a:t>
            </a:r>
            <a:endParaRPr lang="fr-FR" sz="2000" b="0" dirty="0">
              <a:latin typeface="Comic Sans MS" charset="0"/>
            </a:endParaRPr>
          </a:p>
        </p:txBody>
      </p:sp>
      <p:grpSp>
        <p:nvGrpSpPr>
          <p:cNvPr id="28" name="Group 50"/>
          <p:cNvGrpSpPr>
            <a:grpSpLocks/>
          </p:cNvGrpSpPr>
          <p:nvPr/>
        </p:nvGrpSpPr>
        <p:grpSpPr bwMode="auto">
          <a:xfrm>
            <a:off x="6453188" y="3327400"/>
            <a:ext cx="2271712" cy="2324100"/>
            <a:chOff x="3657" y="2016"/>
            <a:chExt cx="1431" cy="1464"/>
          </a:xfrm>
        </p:grpSpPr>
        <p:pic>
          <p:nvPicPr>
            <p:cNvPr id="29" name="Picture 3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1" y="2016"/>
              <a:ext cx="1427" cy="1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0" name="Line 39"/>
            <p:cNvSpPr>
              <a:spLocks noChangeShapeType="1"/>
            </p:cNvSpPr>
            <p:nvPr/>
          </p:nvSpPr>
          <p:spPr bwMode="auto">
            <a:xfrm>
              <a:off x="3743" y="2175"/>
              <a:ext cx="96" cy="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1" name="Text Box 40"/>
            <p:cNvSpPr txBox="1">
              <a:spLocks noChangeArrowheads="1"/>
            </p:cNvSpPr>
            <p:nvPr/>
          </p:nvSpPr>
          <p:spPr bwMode="auto">
            <a:xfrm>
              <a:off x="3657" y="2037"/>
              <a:ext cx="289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000">
                  <a:solidFill>
                    <a:srgbClr val="FFFFFF"/>
                  </a:solidFill>
                  <a:latin typeface="Times New Roman" charset="0"/>
                </a:rPr>
                <a:t>2 </a:t>
              </a:r>
              <a:r>
                <a:rPr lang="fr-FR" sz="1000">
                  <a:solidFill>
                    <a:srgbClr val="FFFFFF"/>
                  </a:solidFill>
                  <a:latin typeface="Symbol" charset="0"/>
                  <a:sym typeface="Symbol" charset="0"/>
                </a:rPr>
                <a:t>m</a:t>
              </a:r>
              <a:r>
                <a:rPr lang="fr-FR" sz="1000">
                  <a:solidFill>
                    <a:srgbClr val="FFFFFF"/>
                  </a:solidFill>
                  <a:latin typeface="Times New Roman" charset="0"/>
                </a:rPr>
                <a:t>m</a:t>
              </a:r>
              <a:endParaRPr lang="fr-FR" sz="1400" b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32" name="Text Box 41"/>
            <p:cNvSpPr txBox="1">
              <a:spLocks noChangeArrowheads="1"/>
            </p:cNvSpPr>
            <p:nvPr/>
          </p:nvSpPr>
          <p:spPr bwMode="auto">
            <a:xfrm>
              <a:off x="3678" y="3288"/>
              <a:ext cx="103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200">
                  <a:solidFill>
                    <a:srgbClr val="FFFFFF"/>
                  </a:solidFill>
                  <a:latin typeface="Comic Sans MS" charset="0"/>
                </a:rPr>
                <a:t>Individual nanodiscs</a:t>
              </a:r>
              <a:endParaRPr lang="fr-FR" sz="1600">
                <a:solidFill>
                  <a:srgbClr val="FFFFFF"/>
                </a:solidFill>
                <a:latin typeface="Comic Sans MS" charset="0"/>
              </a:endParaRPr>
            </a:p>
          </p:txBody>
        </p:sp>
        <p:sp>
          <p:nvSpPr>
            <p:cNvPr id="33" name="Line 42"/>
            <p:cNvSpPr>
              <a:spLocks noChangeShapeType="1"/>
            </p:cNvSpPr>
            <p:nvPr/>
          </p:nvSpPr>
          <p:spPr bwMode="auto">
            <a:xfrm flipV="1">
              <a:off x="4196" y="2931"/>
              <a:ext cx="329" cy="403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4" name="Line 43"/>
            <p:cNvSpPr>
              <a:spLocks noChangeShapeType="1"/>
            </p:cNvSpPr>
            <p:nvPr/>
          </p:nvSpPr>
          <p:spPr bwMode="auto">
            <a:xfrm flipV="1">
              <a:off x="3973" y="2708"/>
              <a:ext cx="162" cy="58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5" name="Line 44"/>
            <p:cNvSpPr>
              <a:spLocks noChangeShapeType="1"/>
            </p:cNvSpPr>
            <p:nvPr/>
          </p:nvSpPr>
          <p:spPr bwMode="auto">
            <a:xfrm flipV="1">
              <a:off x="4062" y="2491"/>
              <a:ext cx="505" cy="797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36" name="Rectangle 46"/>
          <p:cNvSpPr>
            <a:spLocks noChangeArrowheads="1"/>
          </p:cNvSpPr>
          <p:nvPr/>
        </p:nvSpPr>
        <p:spPr bwMode="auto">
          <a:xfrm>
            <a:off x="5252652" y="5732463"/>
            <a:ext cx="391078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just"/>
            <a:r>
              <a:rPr lang="fr-FR" sz="1800" b="0" dirty="0">
                <a:solidFill>
                  <a:srgbClr val="184B5B"/>
                </a:solidFill>
                <a:latin typeface="Comic Sans MS" charset="0"/>
              </a:rPr>
              <a:t>The </a:t>
            </a:r>
            <a:r>
              <a:rPr lang="fr-FR" sz="1800" b="0" dirty="0" err="1">
                <a:solidFill>
                  <a:srgbClr val="184B5B"/>
                </a:solidFill>
                <a:latin typeface="Comic Sans MS" charset="0"/>
              </a:rPr>
              <a:t>tribofilm</a:t>
            </a:r>
            <a:r>
              <a:rPr lang="fr-FR" sz="1800" b="0" dirty="0">
                <a:solidFill>
                  <a:srgbClr val="184B5B"/>
                </a:solidFill>
                <a:latin typeface="Comic Sans MS" charset="0"/>
              </a:rPr>
              <a:t> </a:t>
            </a:r>
            <a:r>
              <a:rPr lang="fr-FR" sz="1800" b="0" dirty="0" err="1">
                <a:solidFill>
                  <a:srgbClr val="184B5B"/>
                </a:solidFill>
                <a:latin typeface="Comic Sans MS" charset="0"/>
              </a:rPr>
              <a:t>is</a:t>
            </a:r>
            <a:r>
              <a:rPr lang="fr-FR" sz="1800" b="0" dirty="0">
                <a:solidFill>
                  <a:srgbClr val="184B5B"/>
                </a:solidFill>
                <a:latin typeface="Comic Sans MS" charset="0"/>
              </a:rPr>
              <a:t> </a:t>
            </a:r>
            <a:r>
              <a:rPr lang="fr-FR" sz="1800" b="0" dirty="0" err="1">
                <a:solidFill>
                  <a:srgbClr val="184B5B"/>
                </a:solidFill>
                <a:latin typeface="Comic Sans MS" charset="0"/>
              </a:rPr>
              <a:t>mainly</a:t>
            </a:r>
            <a:r>
              <a:rPr lang="fr-FR" sz="1800" b="0" dirty="0">
                <a:solidFill>
                  <a:srgbClr val="184B5B"/>
                </a:solidFill>
                <a:latin typeface="Comic Sans MS" charset="0"/>
              </a:rPr>
              <a:t> </a:t>
            </a:r>
            <a:r>
              <a:rPr lang="fr-FR" sz="1800" b="0" dirty="0" err="1">
                <a:solidFill>
                  <a:srgbClr val="184B5B"/>
                </a:solidFill>
                <a:latin typeface="Comic Sans MS" charset="0"/>
              </a:rPr>
              <a:t>amorphous</a:t>
            </a:r>
            <a:endParaRPr lang="fr-FR" sz="1800" b="0" dirty="0">
              <a:solidFill>
                <a:srgbClr val="184B5B"/>
              </a:solidFill>
              <a:latin typeface="Comic Sans MS" charset="0"/>
            </a:endParaRPr>
          </a:p>
          <a:p>
            <a:pPr algn="just"/>
            <a:r>
              <a:rPr lang="fr-FR" sz="1800" b="0" dirty="0" err="1">
                <a:solidFill>
                  <a:srgbClr val="184B5B"/>
                </a:solidFill>
                <a:latin typeface="Comic Sans MS" charset="0"/>
              </a:rPr>
              <a:t>with</a:t>
            </a:r>
            <a:r>
              <a:rPr lang="fr-FR" sz="1800" b="0" dirty="0">
                <a:solidFill>
                  <a:srgbClr val="184B5B"/>
                </a:solidFill>
                <a:latin typeface="Comic Sans MS" charset="0"/>
              </a:rPr>
              <a:t> </a:t>
            </a:r>
            <a:r>
              <a:rPr lang="fr-FR" sz="1800" b="0" dirty="0" err="1">
                <a:solidFill>
                  <a:srgbClr val="184B5B"/>
                </a:solidFill>
                <a:latin typeface="Comic Sans MS" charset="0"/>
              </a:rPr>
              <a:t>some</a:t>
            </a:r>
            <a:r>
              <a:rPr lang="fr-FR" sz="1800" b="0" dirty="0">
                <a:solidFill>
                  <a:srgbClr val="184B5B"/>
                </a:solidFill>
                <a:latin typeface="Comic Sans MS" charset="0"/>
              </a:rPr>
              <a:t> </a:t>
            </a:r>
            <a:r>
              <a:rPr lang="fr-FR" sz="1800" b="0" dirty="0" err="1">
                <a:solidFill>
                  <a:srgbClr val="184B5B"/>
                </a:solidFill>
                <a:latin typeface="Comic Sans MS" charset="0"/>
              </a:rPr>
              <a:t>individual</a:t>
            </a:r>
            <a:r>
              <a:rPr lang="fr-FR" sz="1800" b="0" dirty="0">
                <a:solidFill>
                  <a:srgbClr val="184B5B"/>
                </a:solidFill>
                <a:latin typeface="Comic Sans MS" charset="0"/>
              </a:rPr>
              <a:t> discs</a:t>
            </a:r>
          </a:p>
          <a:p>
            <a:pPr algn="just"/>
            <a:r>
              <a:rPr lang="fr-FR" sz="1800" b="0" dirty="0" err="1">
                <a:solidFill>
                  <a:srgbClr val="184B5B"/>
                </a:solidFill>
                <a:latin typeface="Comic Sans MS" charset="0"/>
              </a:rPr>
              <a:t>embedded</a:t>
            </a:r>
            <a:r>
              <a:rPr lang="fr-FR" sz="1800" b="0" dirty="0">
                <a:solidFill>
                  <a:srgbClr val="184B5B"/>
                </a:solidFill>
                <a:latin typeface="Comic Sans MS" charset="0"/>
              </a:rPr>
              <a:t> in the </a:t>
            </a:r>
            <a:r>
              <a:rPr lang="fr-FR" sz="1800" b="0" dirty="0" err="1">
                <a:solidFill>
                  <a:srgbClr val="184B5B"/>
                </a:solidFill>
                <a:latin typeface="Comic Sans MS" charset="0"/>
              </a:rPr>
              <a:t>disordered</a:t>
            </a:r>
            <a:r>
              <a:rPr lang="fr-FR" sz="1800" b="0" dirty="0">
                <a:solidFill>
                  <a:srgbClr val="184B5B"/>
                </a:solidFill>
                <a:latin typeface="Comic Sans MS" charset="0"/>
              </a:rPr>
              <a:t> phase</a:t>
            </a:r>
          </a:p>
        </p:txBody>
      </p:sp>
      <p:sp>
        <p:nvSpPr>
          <p:cNvPr id="38" name="AutoShape 17"/>
          <p:cNvSpPr>
            <a:spLocks noChangeArrowheads="1"/>
          </p:cNvSpPr>
          <p:nvPr/>
        </p:nvSpPr>
        <p:spPr bwMode="auto">
          <a:xfrm>
            <a:off x="4740154" y="5614988"/>
            <a:ext cx="525198" cy="392112"/>
          </a:xfrm>
          <a:prstGeom prst="curvedRightArrow">
            <a:avLst>
              <a:gd name="adj1" fmla="val 20000"/>
              <a:gd name="adj2" fmla="val 40000"/>
              <a:gd name="adj3" fmla="val 43056"/>
            </a:avLst>
          </a:prstGeom>
          <a:gradFill rotWithShape="0">
            <a:gsLst>
              <a:gs pos="28000">
                <a:schemeClr val="bg2">
                  <a:lumMod val="25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  <a:gs pos="69000">
                <a:schemeClr val="accent2">
                  <a:lumMod val="40000"/>
                  <a:lumOff val="60000"/>
                </a:schemeClr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fr-FR" b="0">
              <a:solidFill>
                <a:srgbClr val="FF0000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3822700" y="2544763"/>
            <a:ext cx="1473200" cy="3444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1" name="Triangle rectangle 60"/>
          <p:cNvSpPr/>
          <p:nvPr/>
        </p:nvSpPr>
        <p:spPr>
          <a:xfrm>
            <a:off x="4191000" y="2311401"/>
            <a:ext cx="252000" cy="254561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Triangle rectangle 61"/>
          <p:cNvSpPr/>
          <p:nvPr/>
        </p:nvSpPr>
        <p:spPr>
          <a:xfrm flipH="1">
            <a:off x="4673600" y="2311401"/>
            <a:ext cx="252000" cy="254561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Rectangle 62"/>
          <p:cNvSpPr/>
          <p:nvPr/>
        </p:nvSpPr>
        <p:spPr>
          <a:xfrm>
            <a:off x="4343400" y="2311400"/>
            <a:ext cx="431800" cy="25456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Ellipse 63"/>
          <p:cNvSpPr/>
          <p:nvPr/>
        </p:nvSpPr>
        <p:spPr>
          <a:xfrm>
            <a:off x="4165600" y="1778000"/>
            <a:ext cx="790454" cy="754063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A6A6A6"/>
              </a:solidFill>
            </a:endParaRPr>
          </a:p>
        </p:txBody>
      </p:sp>
      <p:sp>
        <p:nvSpPr>
          <p:cNvPr id="65" name="ZoneTexte 64"/>
          <p:cNvSpPr txBox="1"/>
          <p:nvPr/>
        </p:nvSpPr>
        <p:spPr>
          <a:xfrm>
            <a:off x="4318000" y="1983602"/>
            <a:ext cx="488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Comic Sans MS"/>
                <a:cs typeface="Comic Sans MS"/>
              </a:rPr>
              <a:t>Ball</a:t>
            </a:r>
            <a:endParaRPr lang="fr-FR" sz="1400" dirty="0">
              <a:latin typeface="Comic Sans MS"/>
              <a:cs typeface="Comic Sans MS"/>
            </a:endParaRPr>
          </a:p>
        </p:txBody>
      </p:sp>
      <p:sp>
        <p:nvSpPr>
          <p:cNvPr id="66" name="ZoneTexte 65"/>
          <p:cNvSpPr txBox="1"/>
          <p:nvPr/>
        </p:nvSpPr>
        <p:spPr>
          <a:xfrm>
            <a:off x="4241800" y="2581473"/>
            <a:ext cx="6115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Comic Sans MS"/>
                <a:cs typeface="Comic Sans MS"/>
              </a:rPr>
              <a:t>Plane</a:t>
            </a:r>
            <a:endParaRPr lang="fr-FR" sz="1400" dirty="0">
              <a:latin typeface="Comic Sans MS"/>
              <a:cs typeface="Comic Sans MS"/>
            </a:endParaRPr>
          </a:p>
        </p:txBody>
      </p:sp>
      <p:sp>
        <p:nvSpPr>
          <p:cNvPr id="67" name="ZoneTexte 66"/>
          <p:cNvSpPr txBox="1"/>
          <p:nvPr/>
        </p:nvSpPr>
        <p:spPr>
          <a:xfrm>
            <a:off x="5019554" y="1928911"/>
            <a:ext cx="9744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latin typeface="Comic Sans MS"/>
                <a:cs typeface="Comic Sans MS"/>
              </a:rPr>
              <a:t>Tribofilm</a:t>
            </a:r>
            <a:endParaRPr lang="fr-FR" sz="1400" dirty="0">
              <a:latin typeface="Comic Sans MS"/>
              <a:cs typeface="Comic Sans MS"/>
            </a:endParaRPr>
          </a:p>
        </p:txBody>
      </p:sp>
      <p:cxnSp>
        <p:nvCxnSpPr>
          <p:cNvPr id="68" name="Connecteur droit avec flèche 67"/>
          <p:cNvCxnSpPr/>
          <p:nvPr/>
        </p:nvCxnSpPr>
        <p:spPr>
          <a:xfrm flipH="1">
            <a:off x="4967803" y="2230637"/>
            <a:ext cx="179701" cy="21599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Connecteur droit avec flèche 68"/>
          <p:cNvCxnSpPr/>
          <p:nvPr/>
        </p:nvCxnSpPr>
        <p:spPr>
          <a:xfrm flipV="1">
            <a:off x="4546600" y="2582863"/>
            <a:ext cx="0" cy="635000"/>
          </a:xfrm>
          <a:prstGeom prst="straightConnector1">
            <a:avLst/>
          </a:prstGeom>
          <a:ln w="28575" cmpd="sng">
            <a:solidFill>
              <a:srgbClr val="660066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0" name="ZoneTexte 69"/>
          <p:cNvSpPr txBox="1"/>
          <p:nvPr/>
        </p:nvSpPr>
        <p:spPr>
          <a:xfrm>
            <a:off x="3648818" y="3128963"/>
            <a:ext cx="1795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660066"/>
                </a:solidFill>
                <a:latin typeface="Comic Sans MS"/>
                <a:cs typeface="Comic Sans MS"/>
              </a:rPr>
              <a:t>High pressure zone</a:t>
            </a:r>
            <a:endParaRPr lang="fr-FR" sz="1400" dirty="0">
              <a:solidFill>
                <a:srgbClr val="660066"/>
              </a:solidFill>
              <a:latin typeface="Comic Sans MS"/>
              <a:cs typeface="Comic Sans MS"/>
            </a:endParaRPr>
          </a:p>
        </p:txBody>
      </p:sp>
      <p:pic>
        <p:nvPicPr>
          <p:cNvPr id="76" name="Image 75" descr="CBGF0-95trace100cyclesSED.t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200" y="3628415"/>
            <a:ext cx="1563690" cy="1440000"/>
          </a:xfrm>
          <a:prstGeom prst="rect">
            <a:avLst/>
          </a:prstGeom>
        </p:spPr>
      </p:pic>
      <p:cxnSp>
        <p:nvCxnSpPr>
          <p:cNvPr id="77" name="Connecteur droit avec flèche 76"/>
          <p:cNvCxnSpPr/>
          <p:nvPr/>
        </p:nvCxnSpPr>
        <p:spPr>
          <a:xfrm flipH="1">
            <a:off x="4546600" y="3446463"/>
            <a:ext cx="0" cy="635000"/>
          </a:xfrm>
          <a:prstGeom prst="straightConnector1">
            <a:avLst/>
          </a:prstGeom>
          <a:ln w="28575" cmpd="sng">
            <a:solidFill>
              <a:srgbClr val="660066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1" name="ZoneTexte 70"/>
          <p:cNvSpPr txBox="1"/>
          <p:nvPr/>
        </p:nvSpPr>
        <p:spPr>
          <a:xfrm>
            <a:off x="2770188" y="3495359"/>
            <a:ext cx="12878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err="1" smtClean="0">
                <a:solidFill>
                  <a:srgbClr val="660066"/>
                </a:solidFill>
                <a:latin typeface="Comic Sans MS"/>
                <a:cs typeface="Comic Sans MS"/>
              </a:rPr>
              <a:t>Low</a:t>
            </a:r>
            <a:r>
              <a:rPr lang="fr-FR" sz="1400" dirty="0" smtClean="0">
                <a:solidFill>
                  <a:srgbClr val="660066"/>
                </a:solidFill>
                <a:latin typeface="Comic Sans MS"/>
                <a:cs typeface="Comic Sans MS"/>
              </a:rPr>
              <a:t> pressure</a:t>
            </a:r>
          </a:p>
          <a:p>
            <a:pPr algn="ctr"/>
            <a:r>
              <a:rPr lang="fr-FR" sz="1400" dirty="0" smtClean="0">
                <a:solidFill>
                  <a:srgbClr val="660066"/>
                </a:solidFill>
                <a:latin typeface="Comic Sans MS"/>
                <a:cs typeface="Comic Sans MS"/>
              </a:rPr>
              <a:t>zone</a:t>
            </a:r>
            <a:endParaRPr lang="fr-FR" sz="1400" dirty="0">
              <a:solidFill>
                <a:srgbClr val="660066"/>
              </a:solidFill>
              <a:latin typeface="Comic Sans MS"/>
              <a:cs typeface="Comic Sans MS"/>
            </a:endParaRPr>
          </a:p>
        </p:txBody>
      </p:sp>
      <p:cxnSp>
        <p:nvCxnSpPr>
          <p:cNvPr id="72" name="Connecteur droit avec flèche 71"/>
          <p:cNvCxnSpPr/>
          <p:nvPr/>
        </p:nvCxnSpPr>
        <p:spPr>
          <a:xfrm>
            <a:off x="3656264" y="3897135"/>
            <a:ext cx="699836" cy="83344"/>
          </a:xfrm>
          <a:prstGeom prst="straightConnector1">
            <a:avLst/>
          </a:prstGeom>
          <a:ln w="28575" cmpd="sng">
            <a:solidFill>
              <a:srgbClr val="660066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Connecteur droit avec flèche 78"/>
          <p:cNvCxnSpPr/>
          <p:nvPr/>
        </p:nvCxnSpPr>
        <p:spPr>
          <a:xfrm flipV="1">
            <a:off x="3194459" y="2497198"/>
            <a:ext cx="971141" cy="1050468"/>
          </a:xfrm>
          <a:prstGeom prst="straightConnector1">
            <a:avLst/>
          </a:prstGeom>
          <a:ln w="28575" cmpd="sng">
            <a:solidFill>
              <a:srgbClr val="660066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9157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647206" y="6504268"/>
            <a:ext cx="990600" cy="365125"/>
          </a:xfrm>
        </p:spPr>
        <p:txBody>
          <a:bodyPr/>
          <a:lstStyle/>
          <a:p>
            <a:fld id="{59F2A999-BDEE-7342-9672-F131A73F7479}" type="slidenum">
              <a:rPr lang="fr-FR" smtClean="0"/>
              <a:t>27</a:t>
            </a:fld>
            <a:endParaRPr lang="fr-FR" dirty="0"/>
          </a:p>
        </p:txBody>
      </p:sp>
      <p:sp>
        <p:nvSpPr>
          <p:cNvPr id="5" name="Rectangle 50"/>
          <p:cNvSpPr>
            <a:spLocks noChangeArrowheads="1"/>
          </p:cNvSpPr>
          <p:nvPr/>
        </p:nvSpPr>
        <p:spPr bwMode="auto">
          <a:xfrm>
            <a:off x="762000" y="-25400"/>
            <a:ext cx="7605805" cy="762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DFDFD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fr-FR" sz="3600" b="0" i="1" dirty="0" smtClean="0">
                <a:solidFill>
                  <a:srgbClr val="18579B"/>
                </a:solidFill>
                <a:latin typeface="Comic Sans MS" charset="0"/>
              </a:rPr>
              <a:t>Friction </a:t>
            </a:r>
            <a:r>
              <a:rPr lang="fr-FR" sz="3600" b="0" i="1" dirty="0" err="1" smtClean="0">
                <a:solidFill>
                  <a:srgbClr val="18579B"/>
                </a:solidFill>
                <a:latin typeface="Comic Sans MS" charset="0"/>
              </a:rPr>
              <a:t>reduction</a:t>
            </a:r>
            <a:r>
              <a:rPr lang="fr-FR" sz="3600" b="0" i="1" dirty="0" smtClean="0">
                <a:solidFill>
                  <a:srgbClr val="18579B"/>
                </a:solidFill>
                <a:latin typeface="Comic Sans MS" charset="0"/>
              </a:rPr>
              <a:t> </a:t>
            </a:r>
            <a:r>
              <a:rPr lang="fr-FR" sz="3600" b="0" i="1" dirty="0" err="1" smtClean="0">
                <a:solidFill>
                  <a:srgbClr val="18579B"/>
                </a:solidFill>
                <a:latin typeface="Comic Sans MS" charset="0"/>
              </a:rPr>
              <a:t>mechanisms</a:t>
            </a:r>
            <a:endParaRPr lang="fr-FR" b="0" dirty="0">
              <a:solidFill>
                <a:srgbClr val="18579B"/>
              </a:solidFill>
            </a:endParaRPr>
          </a:p>
        </p:txBody>
      </p:sp>
      <p:pic>
        <p:nvPicPr>
          <p:cNvPr id="6" name="Picture 2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8" y="155576"/>
            <a:ext cx="735712" cy="431999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155" y="153376"/>
            <a:ext cx="725716" cy="431999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24"/>
          <p:cNvSpPr>
            <a:spLocks noChangeArrowheads="1"/>
          </p:cNvSpPr>
          <p:nvPr/>
        </p:nvSpPr>
        <p:spPr bwMode="auto">
          <a:xfrm>
            <a:off x="0" y="6051550"/>
            <a:ext cx="444503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800" b="0" dirty="0" err="1">
                <a:latin typeface="Comic Sans MS" charset="0"/>
              </a:rPr>
              <a:t>Low</a:t>
            </a:r>
            <a:r>
              <a:rPr lang="fr-FR" sz="1800" b="0" dirty="0">
                <a:latin typeface="Comic Sans MS" charset="0"/>
              </a:rPr>
              <a:t> contact pressure zone: orientation</a:t>
            </a:r>
          </a:p>
          <a:p>
            <a:r>
              <a:rPr lang="fr-FR" sz="1800" b="0" dirty="0">
                <a:latin typeface="Comic Sans MS" charset="0"/>
              </a:rPr>
              <a:t>of the </a:t>
            </a:r>
            <a:r>
              <a:rPr lang="fr-FR" sz="1800" b="0" dirty="0" err="1" smtClean="0">
                <a:latin typeface="Comic Sans MS" charset="0"/>
              </a:rPr>
              <a:t>fibers</a:t>
            </a:r>
            <a:r>
              <a:rPr lang="fr-FR" sz="1800" b="0" dirty="0" smtClean="0">
                <a:latin typeface="Comic Sans MS" charset="0"/>
              </a:rPr>
              <a:t> </a:t>
            </a:r>
            <a:r>
              <a:rPr lang="fr-FR" sz="1800" b="0" dirty="0" err="1">
                <a:latin typeface="Comic Sans MS" charset="0"/>
              </a:rPr>
              <a:t>along</a:t>
            </a:r>
            <a:r>
              <a:rPr lang="fr-FR" sz="1800" b="0" dirty="0">
                <a:latin typeface="Comic Sans MS" charset="0"/>
              </a:rPr>
              <a:t> the </a:t>
            </a:r>
            <a:r>
              <a:rPr lang="fr-FR" sz="1800" b="0" dirty="0" err="1">
                <a:latin typeface="Comic Sans MS" charset="0"/>
              </a:rPr>
              <a:t>sliding</a:t>
            </a:r>
            <a:r>
              <a:rPr lang="fr-FR" sz="1800" b="0" dirty="0">
                <a:latin typeface="Comic Sans MS" charset="0"/>
              </a:rPr>
              <a:t> direction</a:t>
            </a:r>
          </a:p>
        </p:txBody>
      </p:sp>
      <p:sp>
        <p:nvSpPr>
          <p:cNvPr id="39" name="Rectangle 25"/>
          <p:cNvSpPr>
            <a:spLocks noChangeArrowheads="1"/>
          </p:cNvSpPr>
          <p:nvPr/>
        </p:nvSpPr>
        <p:spPr bwMode="auto">
          <a:xfrm>
            <a:off x="0" y="2727325"/>
            <a:ext cx="44831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sz="1800" b="0">
                <a:latin typeface="Comic Sans MS" charset="0"/>
              </a:rPr>
              <a:t>High pressure zone: continuous</a:t>
            </a:r>
          </a:p>
          <a:p>
            <a:r>
              <a:rPr lang="fr-FR" sz="1800" b="0">
                <a:latin typeface="Comic Sans MS" charset="0"/>
              </a:rPr>
              <a:t>aspect with ondulations</a:t>
            </a:r>
          </a:p>
        </p:txBody>
      </p:sp>
      <p:sp>
        <p:nvSpPr>
          <p:cNvPr id="40" name="Rectangle 26"/>
          <p:cNvSpPr>
            <a:spLocks noChangeArrowheads="1"/>
          </p:cNvSpPr>
          <p:nvPr/>
        </p:nvSpPr>
        <p:spPr bwMode="auto">
          <a:xfrm>
            <a:off x="1793875" y="5608638"/>
            <a:ext cx="176600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800" b="0" dirty="0" err="1">
                <a:latin typeface="Comic Sans MS" charset="0"/>
              </a:rPr>
              <a:t>Tangled</a:t>
            </a:r>
            <a:r>
              <a:rPr lang="fr-FR" sz="1800" b="0" dirty="0">
                <a:latin typeface="Comic Sans MS" charset="0"/>
              </a:rPr>
              <a:t> </a:t>
            </a:r>
            <a:r>
              <a:rPr lang="fr-FR" sz="1800" b="0" dirty="0" err="1" smtClean="0">
                <a:latin typeface="Comic Sans MS" charset="0"/>
              </a:rPr>
              <a:t>fibers</a:t>
            </a:r>
            <a:endParaRPr lang="fr-FR" sz="1800" b="0" dirty="0">
              <a:latin typeface="Comic Sans MS" charset="0"/>
            </a:endParaRPr>
          </a:p>
        </p:txBody>
      </p:sp>
      <p:pic>
        <p:nvPicPr>
          <p:cNvPr id="42" name="Picture 5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13138"/>
            <a:ext cx="18923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3" name="Rectangle 54"/>
          <p:cNvSpPr>
            <a:spLocks noChangeArrowheads="1"/>
          </p:cNvSpPr>
          <p:nvPr/>
        </p:nvSpPr>
        <p:spPr bwMode="auto">
          <a:xfrm>
            <a:off x="152400" y="3506788"/>
            <a:ext cx="1066800" cy="277812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sz="1000" b="0">
                <a:latin typeface="Comic Sans MS" charset="0"/>
              </a:rPr>
              <a:t>Pristine CNFs</a:t>
            </a:r>
            <a:endParaRPr lang="fr-FR" sz="1800" b="0">
              <a:latin typeface="Comic Sans MS" charset="0"/>
            </a:endParaRPr>
          </a:p>
        </p:txBody>
      </p:sp>
      <p:sp>
        <p:nvSpPr>
          <p:cNvPr id="44" name="Line 31"/>
          <p:cNvSpPr>
            <a:spLocks noChangeShapeType="1"/>
          </p:cNvSpPr>
          <p:nvPr/>
        </p:nvSpPr>
        <p:spPr bwMode="auto">
          <a:xfrm rot="16323560" flipV="1">
            <a:off x="1452563" y="5337175"/>
            <a:ext cx="449262" cy="3063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5" name="Line 32"/>
          <p:cNvSpPr>
            <a:spLocks noChangeShapeType="1"/>
          </p:cNvSpPr>
          <p:nvPr/>
        </p:nvSpPr>
        <p:spPr bwMode="auto">
          <a:xfrm flipV="1">
            <a:off x="749300" y="4846638"/>
            <a:ext cx="165100" cy="12573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6" name="Line 33"/>
          <p:cNvSpPr>
            <a:spLocks noChangeShapeType="1"/>
          </p:cNvSpPr>
          <p:nvPr/>
        </p:nvSpPr>
        <p:spPr bwMode="auto">
          <a:xfrm flipH="1">
            <a:off x="914400" y="3414713"/>
            <a:ext cx="207963" cy="9366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47" name="Group 56"/>
          <p:cNvGrpSpPr>
            <a:grpSpLocks/>
          </p:cNvGrpSpPr>
          <p:nvPr/>
        </p:nvGrpSpPr>
        <p:grpSpPr bwMode="auto">
          <a:xfrm>
            <a:off x="2238375" y="3462338"/>
            <a:ext cx="1876425" cy="1955800"/>
            <a:chOff x="3599" y="1496"/>
            <a:chExt cx="1433" cy="1472"/>
          </a:xfrm>
        </p:grpSpPr>
        <p:pic>
          <p:nvPicPr>
            <p:cNvPr id="48" name="Picture 5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" y="1536"/>
              <a:ext cx="1432" cy="1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49" name="Rectangle 58"/>
            <p:cNvSpPr>
              <a:spLocks noChangeArrowheads="1"/>
            </p:cNvSpPr>
            <p:nvPr/>
          </p:nvSpPr>
          <p:spPr bwMode="auto">
            <a:xfrm>
              <a:off x="3600" y="1536"/>
              <a:ext cx="240" cy="2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0" name="Text Box 59"/>
            <p:cNvSpPr txBox="1">
              <a:spLocks noChangeArrowheads="1"/>
            </p:cNvSpPr>
            <p:nvPr/>
          </p:nvSpPr>
          <p:spPr bwMode="auto">
            <a:xfrm>
              <a:off x="3599" y="1496"/>
              <a:ext cx="335" cy="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b="0">
                  <a:solidFill>
                    <a:srgbClr val="000000"/>
                  </a:solidFill>
                  <a:latin typeface="Times New Roman" charset="0"/>
                </a:rPr>
                <a:t>b)</a:t>
              </a:r>
            </a:p>
          </p:txBody>
        </p:sp>
      </p:grpSp>
      <p:pic>
        <p:nvPicPr>
          <p:cNvPr id="51" name="Picture 6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513138"/>
            <a:ext cx="18923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2" name="Rectangle 63"/>
          <p:cNvSpPr>
            <a:spLocks noChangeArrowheads="1"/>
          </p:cNvSpPr>
          <p:nvPr/>
        </p:nvSpPr>
        <p:spPr bwMode="auto">
          <a:xfrm>
            <a:off x="5029200" y="3516313"/>
            <a:ext cx="1004888" cy="277812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000" b="0">
                <a:latin typeface="Comic Sans MS" charset="0"/>
              </a:rPr>
              <a:t>Pristine CNFs</a:t>
            </a:r>
            <a:endParaRPr lang="fr-FR" sz="1800" b="0">
              <a:latin typeface="Comic Sans MS" charset="0"/>
            </a:endParaRPr>
          </a:p>
        </p:txBody>
      </p:sp>
      <p:pic>
        <p:nvPicPr>
          <p:cNvPr id="53" name="Picture 6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175" y="3513138"/>
            <a:ext cx="1863725" cy="189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4" name="Rectangle 66"/>
          <p:cNvSpPr>
            <a:spLocks noChangeArrowheads="1"/>
          </p:cNvSpPr>
          <p:nvPr/>
        </p:nvSpPr>
        <p:spPr bwMode="auto">
          <a:xfrm>
            <a:off x="7118350" y="3509963"/>
            <a:ext cx="1004888" cy="277812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000" b="0">
                <a:latin typeface="Comic Sans MS" charset="0"/>
              </a:rPr>
              <a:t>Pristine CNFs</a:t>
            </a:r>
          </a:p>
        </p:txBody>
      </p:sp>
      <p:sp>
        <p:nvSpPr>
          <p:cNvPr id="57" name="Rectangle 70"/>
          <p:cNvSpPr>
            <a:spLocks noChangeArrowheads="1"/>
          </p:cNvSpPr>
          <p:nvPr/>
        </p:nvSpPr>
        <p:spPr bwMode="auto">
          <a:xfrm>
            <a:off x="2228850" y="3513138"/>
            <a:ext cx="984250" cy="4000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8" name="Rectangle 60"/>
          <p:cNvSpPr>
            <a:spLocks noChangeArrowheads="1"/>
          </p:cNvSpPr>
          <p:nvPr/>
        </p:nvSpPr>
        <p:spPr bwMode="auto">
          <a:xfrm>
            <a:off x="2235200" y="3525838"/>
            <a:ext cx="965200" cy="2682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sz="1000" b="0">
                <a:latin typeface="Comic Sans MS" charset="0"/>
              </a:rPr>
              <a:t>F/C = 0.39</a:t>
            </a:r>
            <a:endParaRPr lang="fr-FR" sz="1200" b="0">
              <a:latin typeface="Comic Sans MS" charset="0"/>
            </a:endParaRPr>
          </a:p>
        </p:txBody>
      </p:sp>
      <p:sp>
        <p:nvSpPr>
          <p:cNvPr id="59" name="Line 39"/>
          <p:cNvSpPr>
            <a:spLocks noChangeShapeType="1"/>
          </p:cNvSpPr>
          <p:nvPr/>
        </p:nvSpPr>
        <p:spPr bwMode="auto">
          <a:xfrm>
            <a:off x="2667000" y="3360738"/>
            <a:ext cx="762000" cy="1066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0" name="Text Box 71"/>
          <p:cNvSpPr txBox="1">
            <a:spLocks noChangeArrowheads="1"/>
          </p:cNvSpPr>
          <p:nvPr/>
        </p:nvSpPr>
        <p:spPr bwMode="auto">
          <a:xfrm>
            <a:off x="4902200" y="5630863"/>
            <a:ext cx="433198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800" b="0" dirty="0" err="1">
                <a:solidFill>
                  <a:srgbClr val="184B5B"/>
                </a:solidFill>
                <a:latin typeface="Comic Sans MS" charset="0"/>
              </a:rPr>
              <a:t>Tribofilms</a:t>
            </a:r>
            <a:r>
              <a:rPr lang="fr-FR" sz="1800" b="0" dirty="0">
                <a:solidFill>
                  <a:srgbClr val="184B5B"/>
                </a:solidFill>
                <a:latin typeface="Comic Sans MS" charset="0"/>
              </a:rPr>
              <a:t> </a:t>
            </a:r>
            <a:r>
              <a:rPr lang="fr-FR" sz="1800" b="0" dirty="0" err="1">
                <a:solidFill>
                  <a:srgbClr val="184B5B"/>
                </a:solidFill>
                <a:latin typeface="Comic Sans MS" charset="0"/>
              </a:rPr>
              <a:t>constituted</a:t>
            </a:r>
            <a:r>
              <a:rPr lang="fr-FR" sz="1800" b="0" dirty="0">
                <a:solidFill>
                  <a:srgbClr val="184B5B"/>
                </a:solidFill>
                <a:latin typeface="Comic Sans MS" charset="0"/>
              </a:rPr>
              <a:t> of </a:t>
            </a:r>
            <a:r>
              <a:rPr lang="fr-FR" sz="1800" b="0" dirty="0" err="1">
                <a:solidFill>
                  <a:srgbClr val="184B5B"/>
                </a:solidFill>
                <a:latin typeface="Comic Sans MS" charset="0"/>
              </a:rPr>
              <a:t>individual</a:t>
            </a:r>
            <a:endParaRPr lang="fr-FR" sz="1800" b="0" dirty="0">
              <a:solidFill>
                <a:srgbClr val="184B5B"/>
              </a:solidFill>
              <a:latin typeface="Comic Sans MS" charset="0"/>
            </a:endParaRPr>
          </a:p>
          <a:p>
            <a:r>
              <a:rPr lang="fr-FR" sz="1800" b="0" dirty="0" err="1" smtClean="0">
                <a:solidFill>
                  <a:srgbClr val="184B5B"/>
                </a:solidFill>
                <a:latin typeface="Comic Sans MS" charset="0"/>
              </a:rPr>
              <a:t>nanofibers</a:t>
            </a:r>
            <a:r>
              <a:rPr lang="fr-FR" sz="1800" b="0" dirty="0" smtClean="0">
                <a:solidFill>
                  <a:srgbClr val="184B5B"/>
                </a:solidFill>
                <a:latin typeface="Comic Sans MS" charset="0"/>
              </a:rPr>
              <a:t> </a:t>
            </a:r>
            <a:r>
              <a:rPr lang="fr-FR" sz="1800" b="0" dirty="0" err="1">
                <a:solidFill>
                  <a:srgbClr val="184B5B"/>
                </a:solidFill>
                <a:latin typeface="Comic Sans MS" charset="0"/>
              </a:rPr>
              <a:t>covered</a:t>
            </a:r>
            <a:r>
              <a:rPr lang="fr-FR" sz="1800" b="0" dirty="0">
                <a:solidFill>
                  <a:srgbClr val="184B5B"/>
                </a:solidFill>
                <a:latin typeface="Comic Sans MS" charset="0"/>
              </a:rPr>
              <a:t> by an  </a:t>
            </a:r>
            <a:r>
              <a:rPr lang="fr-FR" sz="1800" b="0" dirty="0" err="1">
                <a:solidFill>
                  <a:srgbClr val="184B5B"/>
                </a:solidFill>
                <a:latin typeface="Comic Sans MS" charset="0"/>
              </a:rPr>
              <a:t>ill</a:t>
            </a:r>
            <a:r>
              <a:rPr lang="fr-FR" sz="1800" b="0" dirty="0">
                <a:solidFill>
                  <a:srgbClr val="184B5B"/>
                </a:solidFill>
                <a:latin typeface="Comic Sans MS" charset="0"/>
              </a:rPr>
              <a:t> </a:t>
            </a:r>
            <a:r>
              <a:rPr lang="fr-FR" sz="1800" b="0" dirty="0" err="1">
                <a:solidFill>
                  <a:srgbClr val="184B5B"/>
                </a:solidFill>
                <a:latin typeface="Comic Sans MS" charset="0"/>
              </a:rPr>
              <a:t>organized</a:t>
            </a:r>
            <a:r>
              <a:rPr lang="fr-FR" sz="1800" b="0" dirty="0">
                <a:solidFill>
                  <a:srgbClr val="184B5B"/>
                </a:solidFill>
                <a:latin typeface="Comic Sans MS" charset="0"/>
              </a:rPr>
              <a:t> </a:t>
            </a:r>
          </a:p>
          <a:p>
            <a:r>
              <a:rPr lang="fr-FR" sz="1800" b="0" dirty="0">
                <a:solidFill>
                  <a:srgbClr val="184B5B"/>
                </a:solidFill>
                <a:latin typeface="Comic Sans MS" charset="0"/>
              </a:rPr>
              <a:t>layer (0.3 </a:t>
            </a:r>
            <a:r>
              <a:rPr lang="fr-FR" sz="1800" b="0" dirty="0">
                <a:solidFill>
                  <a:srgbClr val="184B5B"/>
                </a:solidFill>
                <a:latin typeface="Symbol" charset="0"/>
              </a:rPr>
              <a:t>m</a:t>
            </a:r>
            <a:r>
              <a:rPr lang="fr-FR" sz="1800" b="0" dirty="0">
                <a:solidFill>
                  <a:srgbClr val="184B5B"/>
                </a:solidFill>
                <a:latin typeface="Comic Sans MS" charset="0"/>
              </a:rPr>
              <a:t>m </a:t>
            </a:r>
            <a:r>
              <a:rPr lang="fr-FR" sz="1800" b="0" dirty="0" err="1">
                <a:solidFill>
                  <a:srgbClr val="184B5B"/>
                </a:solidFill>
                <a:latin typeface="Comic Sans MS" charset="0"/>
              </a:rPr>
              <a:t>thickness</a:t>
            </a:r>
            <a:r>
              <a:rPr lang="fr-FR" sz="1800" b="0" dirty="0">
                <a:solidFill>
                  <a:srgbClr val="184B5B"/>
                </a:solidFill>
                <a:latin typeface="Comic Sans MS" charset="0"/>
              </a:rPr>
              <a:t>)</a:t>
            </a:r>
            <a:endParaRPr lang="fr-FR" b="0" dirty="0">
              <a:solidFill>
                <a:srgbClr val="184B5B"/>
              </a:solidFill>
              <a:latin typeface="Comic Sans MS" charset="0"/>
            </a:endParaRPr>
          </a:p>
        </p:txBody>
      </p:sp>
      <p:sp>
        <p:nvSpPr>
          <p:cNvPr id="62" name="AutoShape 17"/>
          <p:cNvSpPr>
            <a:spLocks noChangeArrowheads="1"/>
          </p:cNvSpPr>
          <p:nvPr/>
        </p:nvSpPr>
        <p:spPr bwMode="auto">
          <a:xfrm>
            <a:off x="4397254" y="5513388"/>
            <a:ext cx="525198" cy="392112"/>
          </a:xfrm>
          <a:prstGeom prst="curvedRightArrow">
            <a:avLst>
              <a:gd name="adj1" fmla="val 20000"/>
              <a:gd name="adj2" fmla="val 40000"/>
              <a:gd name="adj3" fmla="val 43056"/>
            </a:avLst>
          </a:prstGeom>
          <a:gradFill rotWithShape="0">
            <a:gsLst>
              <a:gs pos="28000">
                <a:schemeClr val="bg2">
                  <a:lumMod val="25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  <a:gs pos="69000">
                <a:schemeClr val="accent2">
                  <a:lumMod val="40000"/>
                  <a:lumOff val="60000"/>
                </a:schemeClr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fr-FR" b="0">
              <a:solidFill>
                <a:srgbClr val="FF0000"/>
              </a:solidFill>
            </a:endParaRPr>
          </a:p>
        </p:txBody>
      </p:sp>
      <p:sp>
        <p:nvSpPr>
          <p:cNvPr id="69" name="Text Box 33"/>
          <p:cNvSpPr txBox="1">
            <a:spLocks noChangeArrowheads="1"/>
          </p:cNvSpPr>
          <p:nvPr/>
        </p:nvSpPr>
        <p:spPr bwMode="auto">
          <a:xfrm>
            <a:off x="38100" y="774700"/>
            <a:ext cx="59118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2200" b="0" dirty="0">
                <a:latin typeface="Comic Sans MS" charset="0"/>
                <a:ea typeface="SimSun" charset="0"/>
                <a:cs typeface="SimSun" charset="0"/>
              </a:rPr>
              <a:t>Study of the </a:t>
            </a:r>
            <a:r>
              <a:rPr lang="en-US" altLang="zh-CN" sz="2200" b="0" dirty="0" err="1">
                <a:latin typeface="Comic Sans MS" charset="0"/>
                <a:ea typeface="SimSun" charset="0"/>
                <a:cs typeface="SimSun" charset="0"/>
              </a:rPr>
              <a:t>tribofilms</a:t>
            </a:r>
            <a:r>
              <a:rPr lang="en-US" altLang="zh-CN" sz="2200" b="0" dirty="0">
                <a:latin typeface="Comic Sans MS" charset="0"/>
                <a:ea typeface="SimSun" charset="0"/>
                <a:cs typeface="SimSun" charset="0"/>
              </a:rPr>
              <a:t>: SEM investigations</a:t>
            </a:r>
          </a:p>
        </p:txBody>
      </p:sp>
      <p:sp>
        <p:nvSpPr>
          <p:cNvPr id="70" name="Text Box 34"/>
          <p:cNvSpPr txBox="1">
            <a:spLocks noChangeArrowheads="1"/>
          </p:cNvSpPr>
          <p:nvPr/>
        </p:nvSpPr>
        <p:spPr bwMode="auto">
          <a:xfrm>
            <a:off x="3336139" y="1270000"/>
            <a:ext cx="245902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fr-FR" altLang="zh-CN" sz="2000" b="0" i="1" dirty="0" err="1">
                <a:solidFill>
                  <a:srgbClr val="184B5B"/>
                </a:solidFill>
                <a:latin typeface="Comic Sans MS" charset="0"/>
                <a:ea typeface="SimSun" charset="0"/>
                <a:cs typeface="SimSun" charset="0"/>
              </a:rPr>
              <a:t>Carbon</a:t>
            </a:r>
            <a:r>
              <a:rPr lang="fr-FR" altLang="zh-CN" sz="2000" b="0" i="1" dirty="0">
                <a:solidFill>
                  <a:srgbClr val="184B5B"/>
                </a:solidFill>
                <a:latin typeface="Comic Sans MS" charset="0"/>
                <a:ea typeface="SimSun" charset="0"/>
                <a:cs typeface="SimSun" charset="0"/>
              </a:rPr>
              <a:t> </a:t>
            </a:r>
            <a:r>
              <a:rPr lang="fr-FR" altLang="zh-CN" sz="2000" b="0" i="1" dirty="0" err="1" smtClean="0">
                <a:solidFill>
                  <a:srgbClr val="184B5B"/>
                </a:solidFill>
                <a:latin typeface="Comic Sans MS" charset="0"/>
                <a:ea typeface="SimSun" charset="0"/>
                <a:cs typeface="SimSun" charset="0"/>
              </a:rPr>
              <a:t>nanofibers</a:t>
            </a:r>
            <a:endParaRPr lang="en-US" altLang="zh-CN" sz="2000" b="0" i="1" dirty="0">
              <a:solidFill>
                <a:srgbClr val="184B5B"/>
              </a:solidFill>
              <a:latin typeface="Comic Sans MS" charset="0"/>
              <a:ea typeface="SimSun" charset="0"/>
              <a:cs typeface="SimSun" charset="0"/>
            </a:endParaRPr>
          </a:p>
        </p:txBody>
      </p:sp>
      <p:sp>
        <p:nvSpPr>
          <p:cNvPr id="71" name="Rectangle 35"/>
          <p:cNvSpPr>
            <a:spLocks noChangeArrowheads="1"/>
          </p:cNvSpPr>
          <p:nvPr/>
        </p:nvSpPr>
        <p:spPr bwMode="auto">
          <a:xfrm>
            <a:off x="38100" y="2097088"/>
            <a:ext cx="35179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sz="2000" b="0" dirty="0">
                <a:latin typeface="Comic Sans MS" charset="0"/>
              </a:rPr>
              <a:t>Aspect of the </a:t>
            </a:r>
            <a:r>
              <a:rPr lang="fr-FR" sz="2000" b="0" dirty="0" err="1">
                <a:latin typeface="Comic Sans MS" charset="0"/>
              </a:rPr>
              <a:t>tribofilm</a:t>
            </a:r>
            <a:endParaRPr lang="fr-FR" sz="2000" b="0" dirty="0">
              <a:latin typeface="Comic Sans MS" charset="0"/>
            </a:endParaRPr>
          </a:p>
        </p:txBody>
      </p:sp>
      <p:sp>
        <p:nvSpPr>
          <p:cNvPr id="72" name="Rectangle 36"/>
          <p:cNvSpPr>
            <a:spLocks noChangeArrowheads="1"/>
          </p:cNvSpPr>
          <p:nvPr/>
        </p:nvSpPr>
        <p:spPr bwMode="auto">
          <a:xfrm>
            <a:off x="6045199" y="2089150"/>
            <a:ext cx="325687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sz="2000" b="0" dirty="0" err="1">
                <a:latin typeface="Comic Sans MS" charset="0"/>
              </a:rPr>
              <a:t>Particles</a:t>
            </a:r>
            <a:r>
              <a:rPr lang="fr-FR" sz="2000" b="0" dirty="0">
                <a:latin typeface="Comic Sans MS" charset="0"/>
              </a:rPr>
              <a:t> </a:t>
            </a:r>
            <a:r>
              <a:rPr lang="fr-FR" sz="2000" b="0" dirty="0" err="1">
                <a:latin typeface="Comic Sans MS" charset="0"/>
              </a:rPr>
              <a:t>extracted</a:t>
            </a:r>
            <a:r>
              <a:rPr lang="fr-FR" sz="2000" b="0" dirty="0">
                <a:latin typeface="Comic Sans MS" charset="0"/>
              </a:rPr>
              <a:t> </a:t>
            </a:r>
            <a:r>
              <a:rPr lang="fr-FR" sz="2000" b="0" dirty="0" err="1">
                <a:latin typeface="Comic Sans MS" charset="0"/>
              </a:rPr>
              <a:t>from</a:t>
            </a:r>
            <a:endParaRPr lang="fr-FR" sz="2000" b="0" dirty="0">
              <a:latin typeface="Comic Sans MS" charset="0"/>
            </a:endParaRPr>
          </a:p>
          <a:p>
            <a:r>
              <a:rPr lang="fr-FR" sz="2000" b="0" dirty="0">
                <a:latin typeface="Comic Sans MS" charset="0"/>
              </a:rPr>
              <a:t>the wear </a:t>
            </a:r>
            <a:r>
              <a:rPr lang="fr-FR" sz="2000" b="0" dirty="0" err="1">
                <a:latin typeface="Comic Sans MS" charset="0"/>
              </a:rPr>
              <a:t>scar</a:t>
            </a:r>
            <a:endParaRPr lang="fr-FR" sz="2000" b="0" dirty="0">
              <a:latin typeface="Comic Sans MS" charset="0"/>
            </a:endParaRPr>
          </a:p>
        </p:txBody>
      </p:sp>
      <p:grpSp>
        <p:nvGrpSpPr>
          <p:cNvPr id="73" name="Grouper 72"/>
          <p:cNvGrpSpPr/>
          <p:nvPr/>
        </p:nvGrpSpPr>
        <p:grpSpPr>
          <a:xfrm>
            <a:off x="2960688" y="1730059"/>
            <a:ext cx="3033299" cy="1706681"/>
            <a:chOff x="2706688" y="3266759"/>
            <a:chExt cx="3033299" cy="1706681"/>
          </a:xfrm>
        </p:grpSpPr>
        <p:sp>
          <p:nvSpPr>
            <p:cNvPr id="74" name="Rectangle 73"/>
            <p:cNvSpPr/>
            <p:nvPr/>
          </p:nvSpPr>
          <p:spPr>
            <a:xfrm>
              <a:off x="3568700" y="4081463"/>
              <a:ext cx="1473200" cy="34448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75" name="Triangle rectangle 74"/>
            <p:cNvSpPr/>
            <p:nvPr/>
          </p:nvSpPr>
          <p:spPr>
            <a:xfrm>
              <a:off x="3937000" y="3848101"/>
              <a:ext cx="252000" cy="254561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6" name="Triangle rectangle 75"/>
            <p:cNvSpPr/>
            <p:nvPr/>
          </p:nvSpPr>
          <p:spPr>
            <a:xfrm flipH="1">
              <a:off x="4419600" y="3848101"/>
              <a:ext cx="252000" cy="254561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4089400" y="3848100"/>
              <a:ext cx="431800" cy="25456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8" name="Ellipse 77"/>
            <p:cNvSpPr/>
            <p:nvPr/>
          </p:nvSpPr>
          <p:spPr>
            <a:xfrm>
              <a:off x="3911600" y="3314700"/>
              <a:ext cx="790454" cy="754063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A6A6A6"/>
                </a:solidFill>
              </a:endParaRPr>
            </a:p>
          </p:txBody>
        </p:sp>
        <p:sp>
          <p:nvSpPr>
            <p:cNvPr id="79" name="ZoneTexte 78"/>
            <p:cNvSpPr txBox="1"/>
            <p:nvPr/>
          </p:nvSpPr>
          <p:spPr>
            <a:xfrm>
              <a:off x="4064000" y="3520302"/>
              <a:ext cx="4880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>
                  <a:latin typeface="Comic Sans MS"/>
                  <a:cs typeface="Comic Sans MS"/>
                </a:rPr>
                <a:t>Ball</a:t>
              </a:r>
              <a:endParaRPr lang="fr-FR" sz="1400" dirty="0">
                <a:latin typeface="Comic Sans MS"/>
                <a:cs typeface="Comic Sans MS"/>
              </a:endParaRPr>
            </a:p>
          </p:txBody>
        </p:sp>
        <p:sp>
          <p:nvSpPr>
            <p:cNvPr id="80" name="ZoneTexte 79"/>
            <p:cNvSpPr txBox="1"/>
            <p:nvPr/>
          </p:nvSpPr>
          <p:spPr>
            <a:xfrm>
              <a:off x="3987800" y="4118173"/>
              <a:ext cx="6115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>
                  <a:latin typeface="Comic Sans MS"/>
                  <a:cs typeface="Comic Sans MS"/>
                </a:rPr>
                <a:t>Plane</a:t>
              </a:r>
              <a:endParaRPr lang="fr-FR" sz="1400" dirty="0">
                <a:latin typeface="Comic Sans MS"/>
                <a:cs typeface="Comic Sans MS"/>
              </a:endParaRPr>
            </a:p>
          </p:txBody>
        </p:sp>
        <p:sp>
          <p:nvSpPr>
            <p:cNvPr id="81" name="ZoneTexte 80"/>
            <p:cNvSpPr txBox="1"/>
            <p:nvPr/>
          </p:nvSpPr>
          <p:spPr>
            <a:xfrm>
              <a:off x="4765554" y="3465611"/>
              <a:ext cx="9744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err="1" smtClean="0">
                  <a:latin typeface="Comic Sans MS"/>
                  <a:cs typeface="Comic Sans MS"/>
                </a:rPr>
                <a:t>Tribofilm</a:t>
              </a:r>
              <a:endParaRPr lang="fr-FR" sz="1400" dirty="0">
                <a:latin typeface="Comic Sans MS"/>
                <a:cs typeface="Comic Sans MS"/>
              </a:endParaRPr>
            </a:p>
          </p:txBody>
        </p:sp>
        <p:cxnSp>
          <p:nvCxnSpPr>
            <p:cNvPr id="82" name="Connecteur droit avec flèche 81"/>
            <p:cNvCxnSpPr/>
            <p:nvPr/>
          </p:nvCxnSpPr>
          <p:spPr>
            <a:xfrm flipH="1">
              <a:off x="4713803" y="3767337"/>
              <a:ext cx="179701" cy="21599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3" name="Connecteur droit avec flèche 82"/>
            <p:cNvCxnSpPr/>
            <p:nvPr/>
          </p:nvCxnSpPr>
          <p:spPr>
            <a:xfrm flipV="1">
              <a:off x="4292600" y="4119563"/>
              <a:ext cx="0" cy="635000"/>
            </a:xfrm>
            <a:prstGeom prst="straightConnector1">
              <a:avLst/>
            </a:prstGeom>
            <a:ln w="28575" cmpd="sng">
              <a:solidFill>
                <a:srgbClr val="660066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4" name="ZoneTexte 83"/>
            <p:cNvSpPr txBox="1"/>
            <p:nvPr/>
          </p:nvSpPr>
          <p:spPr>
            <a:xfrm>
              <a:off x="3394818" y="4665663"/>
              <a:ext cx="17959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 smtClean="0">
                  <a:solidFill>
                    <a:srgbClr val="660066"/>
                  </a:solidFill>
                  <a:latin typeface="Comic Sans MS"/>
                  <a:cs typeface="Comic Sans MS"/>
                </a:rPr>
                <a:t>High pressure zone</a:t>
              </a:r>
              <a:endParaRPr lang="fr-FR" sz="1400" dirty="0">
                <a:solidFill>
                  <a:srgbClr val="660066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85" name="ZoneTexte 84"/>
            <p:cNvSpPr txBox="1"/>
            <p:nvPr/>
          </p:nvSpPr>
          <p:spPr>
            <a:xfrm>
              <a:off x="2706688" y="3266759"/>
              <a:ext cx="12878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 err="1" smtClean="0">
                  <a:solidFill>
                    <a:srgbClr val="660066"/>
                  </a:solidFill>
                  <a:latin typeface="Comic Sans MS"/>
                  <a:cs typeface="Comic Sans MS"/>
                </a:rPr>
                <a:t>Low</a:t>
              </a:r>
              <a:r>
                <a:rPr lang="fr-FR" sz="1400" dirty="0" smtClean="0">
                  <a:solidFill>
                    <a:srgbClr val="660066"/>
                  </a:solidFill>
                  <a:latin typeface="Comic Sans MS"/>
                  <a:cs typeface="Comic Sans MS"/>
                </a:rPr>
                <a:t> pressure</a:t>
              </a:r>
            </a:p>
            <a:p>
              <a:pPr algn="ctr"/>
              <a:r>
                <a:rPr lang="fr-FR" sz="1400" dirty="0" smtClean="0">
                  <a:solidFill>
                    <a:srgbClr val="660066"/>
                  </a:solidFill>
                  <a:latin typeface="Comic Sans MS"/>
                  <a:cs typeface="Comic Sans MS"/>
                </a:rPr>
                <a:t>zone</a:t>
              </a:r>
              <a:endParaRPr lang="fr-FR" sz="1400" dirty="0">
                <a:solidFill>
                  <a:srgbClr val="660066"/>
                </a:solidFill>
                <a:latin typeface="Comic Sans MS"/>
                <a:cs typeface="Comic Sans MS"/>
              </a:endParaRPr>
            </a:p>
          </p:txBody>
        </p:sp>
        <p:cxnSp>
          <p:nvCxnSpPr>
            <p:cNvPr id="86" name="Connecteur droit avec flèche 85"/>
            <p:cNvCxnSpPr/>
            <p:nvPr/>
          </p:nvCxnSpPr>
          <p:spPr>
            <a:xfrm>
              <a:off x="3564782" y="3706635"/>
              <a:ext cx="324000" cy="287999"/>
            </a:xfrm>
            <a:prstGeom prst="straightConnector1">
              <a:avLst/>
            </a:prstGeom>
            <a:ln w="28575" cmpd="sng">
              <a:solidFill>
                <a:srgbClr val="660066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29894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647206" y="6504268"/>
            <a:ext cx="990600" cy="365125"/>
          </a:xfrm>
        </p:spPr>
        <p:txBody>
          <a:bodyPr/>
          <a:lstStyle/>
          <a:p>
            <a:fld id="{59F2A999-BDEE-7342-9672-F131A73F7479}" type="slidenum">
              <a:rPr lang="fr-FR" smtClean="0"/>
              <a:t>28</a:t>
            </a:fld>
            <a:endParaRPr lang="fr-FR" dirty="0"/>
          </a:p>
        </p:txBody>
      </p:sp>
      <p:sp>
        <p:nvSpPr>
          <p:cNvPr id="5" name="Rectangle 50"/>
          <p:cNvSpPr>
            <a:spLocks noChangeArrowheads="1"/>
          </p:cNvSpPr>
          <p:nvPr/>
        </p:nvSpPr>
        <p:spPr bwMode="auto">
          <a:xfrm>
            <a:off x="762000" y="-25400"/>
            <a:ext cx="7605805" cy="762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DFDFD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fr-FR" sz="3600" b="0" i="1" dirty="0" smtClean="0">
                <a:solidFill>
                  <a:srgbClr val="18579B"/>
                </a:solidFill>
                <a:latin typeface="Comic Sans MS" charset="0"/>
              </a:rPr>
              <a:t>Friction </a:t>
            </a:r>
            <a:r>
              <a:rPr lang="fr-FR" sz="3600" b="0" i="1" dirty="0" err="1" smtClean="0">
                <a:solidFill>
                  <a:srgbClr val="18579B"/>
                </a:solidFill>
                <a:latin typeface="Comic Sans MS" charset="0"/>
              </a:rPr>
              <a:t>reduction</a:t>
            </a:r>
            <a:r>
              <a:rPr lang="fr-FR" sz="3600" b="0" i="1" dirty="0" smtClean="0">
                <a:solidFill>
                  <a:srgbClr val="18579B"/>
                </a:solidFill>
                <a:latin typeface="Comic Sans MS" charset="0"/>
              </a:rPr>
              <a:t> </a:t>
            </a:r>
            <a:r>
              <a:rPr lang="fr-FR" sz="3600" b="0" i="1" dirty="0" err="1" smtClean="0">
                <a:solidFill>
                  <a:srgbClr val="18579B"/>
                </a:solidFill>
                <a:latin typeface="Comic Sans MS" charset="0"/>
              </a:rPr>
              <a:t>mechanisms</a:t>
            </a:r>
            <a:endParaRPr lang="fr-FR" b="0" dirty="0">
              <a:solidFill>
                <a:srgbClr val="18579B"/>
              </a:solidFill>
            </a:endParaRPr>
          </a:p>
        </p:txBody>
      </p:sp>
      <p:pic>
        <p:nvPicPr>
          <p:cNvPr id="6" name="Picture 2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8" y="155576"/>
            <a:ext cx="735712" cy="431999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155" y="153376"/>
            <a:ext cx="725716" cy="431999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Image 4" descr="CBGF0-16trace1000cyclesTilt75SED_Decollement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872038"/>
            <a:ext cx="1909762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Image 3" descr="CBGF0-16trace1000cyclesTilt75SED_002.t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921000"/>
            <a:ext cx="1908175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" name="Ellipse 7"/>
          <p:cNvSpPr>
            <a:spLocks noChangeArrowheads="1"/>
          </p:cNvSpPr>
          <p:nvPr/>
        </p:nvSpPr>
        <p:spPr bwMode="auto">
          <a:xfrm>
            <a:off x="1306513" y="3713163"/>
            <a:ext cx="252412" cy="107950"/>
          </a:xfrm>
          <a:prstGeom prst="ellipse">
            <a:avLst/>
          </a:prstGeom>
          <a:noFill/>
          <a:ln w="28575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FR">
                <a:solidFill>
                  <a:srgbClr val="000000"/>
                </a:solidFill>
              </a:rPr>
              <a:t>                            </a:t>
            </a:r>
          </a:p>
        </p:txBody>
      </p:sp>
      <p:cxnSp>
        <p:nvCxnSpPr>
          <p:cNvPr id="87" name="Connecteur droit avec flèche 86"/>
          <p:cNvCxnSpPr/>
          <p:nvPr/>
        </p:nvCxnSpPr>
        <p:spPr bwMode="auto">
          <a:xfrm flipH="1">
            <a:off x="1130300" y="3846513"/>
            <a:ext cx="276225" cy="1188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9" name="Connecteur droit avec flèche 88"/>
          <p:cNvCxnSpPr/>
          <p:nvPr/>
        </p:nvCxnSpPr>
        <p:spPr bwMode="auto">
          <a:xfrm>
            <a:off x="2962781" y="5856287"/>
            <a:ext cx="0" cy="25082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0000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1" name="Text Box 12"/>
          <p:cNvSpPr txBox="1">
            <a:spLocks noChangeArrowheads="1"/>
          </p:cNvSpPr>
          <p:nvPr/>
        </p:nvSpPr>
        <p:spPr bwMode="auto">
          <a:xfrm>
            <a:off x="6948488" y="5008563"/>
            <a:ext cx="1522412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1600" b="0" dirty="0" err="1">
                <a:latin typeface="Comic Sans MS" charset="0"/>
                <a:cs typeface="+mn-cs"/>
              </a:rPr>
              <a:t>high</a:t>
            </a:r>
            <a:endParaRPr lang="fr-FR" sz="1600" b="0" dirty="0">
              <a:latin typeface="Comic Sans MS" charset="0"/>
              <a:cs typeface="+mn-cs"/>
            </a:endParaRPr>
          </a:p>
          <a:p>
            <a:pPr algn="ctr">
              <a:defRPr/>
            </a:pPr>
            <a:r>
              <a:rPr lang="fr-FR" sz="1600" b="0" dirty="0">
                <a:latin typeface="Comic Sans MS" charset="0"/>
                <a:cs typeface="+mn-cs"/>
              </a:rPr>
              <a:t>pressure zone</a:t>
            </a:r>
          </a:p>
        </p:txBody>
      </p:sp>
      <p:cxnSp>
        <p:nvCxnSpPr>
          <p:cNvPr id="92" name="Connecteur droit avec flèche 91"/>
          <p:cNvCxnSpPr/>
          <p:nvPr/>
        </p:nvCxnSpPr>
        <p:spPr bwMode="auto">
          <a:xfrm flipH="1">
            <a:off x="1558925" y="4709136"/>
            <a:ext cx="765016" cy="49786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95" name="Image 25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075" y="2921000"/>
            <a:ext cx="1908175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1" name="Connecteur droit 100"/>
          <p:cNvCxnSpPr/>
          <p:nvPr/>
        </p:nvCxnSpPr>
        <p:spPr bwMode="auto">
          <a:xfrm>
            <a:off x="6298118" y="2528888"/>
            <a:ext cx="46672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5" name="Text Box 13"/>
          <p:cNvSpPr txBox="1">
            <a:spLocks noChangeArrowheads="1"/>
          </p:cNvSpPr>
          <p:nvPr/>
        </p:nvSpPr>
        <p:spPr bwMode="auto">
          <a:xfrm>
            <a:off x="5780088" y="3921125"/>
            <a:ext cx="82516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600" dirty="0">
                <a:solidFill>
                  <a:srgbClr val="000000"/>
                </a:solidFill>
                <a:latin typeface="Comic Sans MS" charset="0"/>
                <a:cs typeface="+mn-cs"/>
              </a:rPr>
              <a:t>0.2 </a:t>
            </a:r>
            <a:r>
              <a:rPr lang="fr-FR" sz="1600" dirty="0">
                <a:solidFill>
                  <a:srgbClr val="000000"/>
                </a:solidFill>
                <a:latin typeface="Symbol" charset="0"/>
                <a:cs typeface="+mn-cs"/>
              </a:rPr>
              <a:t>m</a:t>
            </a:r>
            <a:r>
              <a:rPr lang="fr-FR" sz="1600" dirty="0">
                <a:solidFill>
                  <a:srgbClr val="000000"/>
                </a:solidFill>
                <a:latin typeface="Comic Sans MS" charset="0"/>
                <a:cs typeface="+mn-cs"/>
              </a:rPr>
              <a:t>m</a:t>
            </a:r>
          </a:p>
        </p:txBody>
      </p:sp>
      <p:cxnSp>
        <p:nvCxnSpPr>
          <p:cNvPr id="106" name="Connecteur droit avec flèche 105"/>
          <p:cNvCxnSpPr/>
          <p:nvPr/>
        </p:nvCxnSpPr>
        <p:spPr bwMode="auto">
          <a:xfrm>
            <a:off x="6611938" y="3994150"/>
            <a:ext cx="0" cy="25241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7" name="Text Box 71"/>
          <p:cNvSpPr txBox="1">
            <a:spLocks noChangeArrowheads="1"/>
          </p:cNvSpPr>
          <p:nvPr/>
        </p:nvSpPr>
        <p:spPr bwMode="auto">
          <a:xfrm>
            <a:off x="6102350" y="5670550"/>
            <a:ext cx="280734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800" b="0" dirty="0" err="1">
                <a:solidFill>
                  <a:srgbClr val="184B5B"/>
                </a:solidFill>
                <a:latin typeface="Comic Sans MS" charset="0"/>
              </a:rPr>
              <a:t>Tribofilms</a:t>
            </a:r>
            <a:r>
              <a:rPr lang="fr-FR" sz="1800" b="0" dirty="0">
                <a:solidFill>
                  <a:srgbClr val="184B5B"/>
                </a:solidFill>
                <a:latin typeface="Comic Sans MS" charset="0"/>
              </a:rPr>
              <a:t> </a:t>
            </a:r>
            <a:r>
              <a:rPr lang="fr-FR" sz="1800" b="0" dirty="0" err="1" smtClean="0">
                <a:solidFill>
                  <a:srgbClr val="184B5B"/>
                </a:solidFill>
                <a:latin typeface="Comic Sans MS" charset="0"/>
              </a:rPr>
              <a:t>seems</a:t>
            </a:r>
            <a:r>
              <a:rPr lang="fr-FR" sz="1800" b="0" dirty="0" smtClean="0">
                <a:solidFill>
                  <a:srgbClr val="184B5B"/>
                </a:solidFill>
                <a:latin typeface="Comic Sans MS" charset="0"/>
              </a:rPr>
              <a:t> to </a:t>
            </a:r>
            <a:r>
              <a:rPr lang="fr-FR" sz="1800" b="0" dirty="0" err="1" smtClean="0">
                <a:solidFill>
                  <a:srgbClr val="184B5B"/>
                </a:solidFill>
                <a:latin typeface="Comic Sans MS" charset="0"/>
              </a:rPr>
              <a:t>be</a:t>
            </a:r>
            <a:endParaRPr lang="fr-FR" dirty="0">
              <a:solidFill>
                <a:srgbClr val="184B5B"/>
              </a:solidFill>
              <a:latin typeface="Comic Sans MS" charset="0"/>
            </a:endParaRPr>
          </a:p>
          <a:p>
            <a:r>
              <a:rPr lang="fr-FR" sz="1800" b="0" dirty="0" err="1" smtClean="0">
                <a:solidFill>
                  <a:srgbClr val="184B5B"/>
                </a:solidFill>
                <a:latin typeface="Comic Sans MS" charset="0"/>
              </a:rPr>
              <a:t>constituted</a:t>
            </a:r>
            <a:r>
              <a:rPr lang="fr-FR" sz="1800" b="0" dirty="0" smtClean="0">
                <a:solidFill>
                  <a:srgbClr val="184B5B"/>
                </a:solidFill>
                <a:latin typeface="Comic Sans MS" charset="0"/>
              </a:rPr>
              <a:t> </a:t>
            </a:r>
            <a:r>
              <a:rPr lang="fr-FR" sz="1800" b="0" dirty="0">
                <a:solidFill>
                  <a:srgbClr val="184B5B"/>
                </a:solidFill>
                <a:latin typeface="Comic Sans MS" charset="0"/>
              </a:rPr>
              <a:t>of </a:t>
            </a:r>
            <a:r>
              <a:rPr lang="fr-FR" dirty="0" err="1" smtClean="0">
                <a:solidFill>
                  <a:srgbClr val="184B5B"/>
                </a:solidFill>
                <a:latin typeface="Comic Sans MS" charset="0"/>
              </a:rPr>
              <a:t>i</a:t>
            </a:r>
            <a:r>
              <a:rPr lang="fr-FR" sz="1800" b="0" dirty="0" err="1" smtClean="0">
                <a:solidFill>
                  <a:srgbClr val="184B5B"/>
                </a:solidFill>
                <a:latin typeface="Comic Sans MS" charset="0"/>
              </a:rPr>
              <a:t>ndividual</a:t>
            </a:r>
            <a:endParaRPr lang="fr-FR" dirty="0">
              <a:solidFill>
                <a:srgbClr val="184B5B"/>
              </a:solidFill>
              <a:latin typeface="Comic Sans MS" charset="0"/>
            </a:endParaRPr>
          </a:p>
          <a:p>
            <a:r>
              <a:rPr lang="fr-FR" sz="1800" b="0" dirty="0" err="1" smtClean="0">
                <a:solidFill>
                  <a:srgbClr val="184B5B"/>
                </a:solidFill>
                <a:latin typeface="Comic Sans MS" charset="0"/>
              </a:rPr>
              <a:t>CBGs</a:t>
            </a:r>
            <a:r>
              <a:rPr lang="fr-FR" sz="1800" b="0" dirty="0" smtClean="0">
                <a:solidFill>
                  <a:srgbClr val="184B5B"/>
                </a:solidFill>
                <a:latin typeface="Comic Sans MS" charset="0"/>
              </a:rPr>
              <a:t> </a:t>
            </a:r>
            <a:r>
              <a:rPr lang="fr-FR" sz="1800" b="0" dirty="0" err="1" smtClean="0">
                <a:solidFill>
                  <a:srgbClr val="184B5B"/>
                </a:solidFill>
                <a:latin typeface="Comic Sans MS" charset="0"/>
              </a:rPr>
              <a:t>embedded</a:t>
            </a:r>
            <a:r>
              <a:rPr lang="fr-FR" sz="1800" b="0" dirty="0" smtClean="0">
                <a:solidFill>
                  <a:srgbClr val="184B5B"/>
                </a:solidFill>
                <a:latin typeface="Comic Sans MS" charset="0"/>
              </a:rPr>
              <a:t> in a</a:t>
            </a:r>
          </a:p>
          <a:p>
            <a:r>
              <a:rPr lang="fr-FR" dirty="0" err="1">
                <a:solidFill>
                  <a:srgbClr val="184B5B"/>
                </a:solidFill>
                <a:latin typeface="Comic Sans MS" charset="0"/>
              </a:rPr>
              <a:t>d</a:t>
            </a:r>
            <a:r>
              <a:rPr lang="fr-FR" dirty="0" err="1" smtClean="0">
                <a:solidFill>
                  <a:srgbClr val="184B5B"/>
                </a:solidFill>
                <a:latin typeface="Comic Sans MS" charset="0"/>
              </a:rPr>
              <a:t>isordered</a:t>
            </a:r>
            <a:r>
              <a:rPr lang="fr-FR" dirty="0" smtClean="0">
                <a:solidFill>
                  <a:srgbClr val="184B5B"/>
                </a:solidFill>
                <a:latin typeface="Comic Sans MS" charset="0"/>
              </a:rPr>
              <a:t> phase</a:t>
            </a:r>
            <a:endParaRPr lang="fr-FR" sz="1800" b="0" dirty="0">
              <a:solidFill>
                <a:srgbClr val="184B5B"/>
              </a:solidFill>
              <a:latin typeface="Comic Sans MS" charset="0"/>
            </a:endParaRPr>
          </a:p>
        </p:txBody>
      </p:sp>
      <p:sp>
        <p:nvSpPr>
          <p:cNvPr id="108" name="AutoShape 17"/>
          <p:cNvSpPr>
            <a:spLocks noChangeArrowheads="1"/>
          </p:cNvSpPr>
          <p:nvPr/>
        </p:nvSpPr>
        <p:spPr bwMode="auto">
          <a:xfrm>
            <a:off x="5597404" y="5553075"/>
            <a:ext cx="525198" cy="392112"/>
          </a:xfrm>
          <a:prstGeom prst="curvedRightArrow">
            <a:avLst>
              <a:gd name="adj1" fmla="val 20000"/>
              <a:gd name="adj2" fmla="val 40000"/>
              <a:gd name="adj3" fmla="val 43056"/>
            </a:avLst>
          </a:prstGeom>
          <a:gradFill rotWithShape="0">
            <a:gsLst>
              <a:gs pos="28000">
                <a:schemeClr val="bg2">
                  <a:lumMod val="25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  <a:gs pos="69000">
                <a:schemeClr val="accent2">
                  <a:lumMod val="40000"/>
                  <a:lumOff val="60000"/>
                </a:schemeClr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fr-FR" b="0">
              <a:solidFill>
                <a:srgbClr val="FF0000"/>
              </a:solidFill>
            </a:endParaRPr>
          </a:p>
        </p:txBody>
      </p:sp>
      <p:sp>
        <p:nvSpPr>
          <p:cNvPr id="54" name="Text Box 33"/>
          <p:cNvSpPr txBox="1">
            <a:spLocks noChangeArrowheads="1"/>
          </p:cNvSpPr>
          <p:nvPr/>
        </p:nvSpPr>
        <p:spPr bwMode="auto">
          <a:xfrm>
            <a:off x="38100" y="774700"/>
            <a:ext cx="59118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2200" b="0" dirty="0">
                <a:latin typeface="Comic Sans MS" charset="0"/>
                <a:ea typeface="SimSun" charset="0"/>
                <a:cs typeface="SimSun" charset="0"/>
              </a:rPr>
              <a:t>Study of the </a:t>
            </a:r>
            <a:r>
              <a:rPr lang="en-US" altLang="zh-CN" sz="2200" b="0" dirty="0" err="1">
                <a:latin typeface="Comic Sans MS" charset="0"/>
                <a:ea typeface="SimSun" charset="0"/>
                <a:cs typeface="SimSun" charset="0"/>
              </a:rPr>
              <a:t>tribofilms</a:t>
            </a:r>
            <a:r>
              <a:rPr lang="en-US" altLang="zh-CN" sz="2200" b="0" dirty="0">
                <a:latin typeface="Comic Sans MS" charset="0"/>
                <a:ea typeface="SimSun" charset="0"/>
                <a:cs typeface="SimSun" charset="0"/>
              </a:rPr>
              <a:t>: SEM investigations</a:t>
            </a:r>
          </a:p>
        </p:txBody>
      </p:sp>
      <p:sp>
        <p:nvSpPr>
          <p:cNvPr id="55" name="Text Box 34"/>
          <p:cNvSpPr txBox="1">
            <a:spLocks noChangeArrowheads="1"/>
          </p:cNvSpPr>
          <p:nvPr/>
        </p:nvSpPr>
        <p:spPr bwMode="auto">
          <a:xfrm>
            <a:off x="2869707" y="1270000"/>
            <a:ext cx="339189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fr-FR" altLang="zh-CN" sz="2000" b="0" i="1" dirty="0" err="1" smtClean="0">
                <a:solidFill>
                  <a:srgbClr val="184B5B"/>
                </a:solidFill>
                <a:latin typeface="Comic Sans MS" charset="0"/>
                <a:ea typeface="SimSun" charset="0"/>
                <a:cs typeface="SimSun" charset="0"/>
              </a:rPr>
              <a:t>Graphitized</a:t>
            </a:r>
            <a:r>
              <a:rPr lang="fr-FR" altLang="zh-CN" sz="2000" b="0" i="1" dirty="0" smtClean="0">
                <a:solidFill>
                  <a:srgbClr val="184B5B"/>
                </a:solidFill>
                <a:latin typeface="Comic Sans MS" charset="0"/>
                <a:ea typeface="SimSun" charset="0"/>
                <a:cs typeface="SimSun" charset="0"/>
              </a:rPr>
              <a:t> </a:t>
            </a:r>
            <a:r>
              <a:rPr lang="fr-FR" altLang="zh-CN" sz="2000" i="1" dirty="0" err="1">
                <a:solidFill>
                  <a:srgbClr val="184B5B"/>
                </a:solidFill>
                <a:latin typeface="Comic Sans MS" charset="0"/>
                <a:ea typeface="SimSun" charset="0"/>
                <a:cs typeface="SimSun" charset="0"/>
              </a:rPr>
              <a:t>c</a:t>
            </a:r>
            <a:r>
              <a:rPr lang="fr-FR" altLang="zh-CN" sz="2000" b="0" i="1" dirty="0" err="1" smtClean="0">
                <a:solidFill>
                  <a:srgbClr val="184B5B"/>
                </a:solidFill>
                <a:latin typeface="Comic Sans MS" charset="0"/>
                <a:ea typeface="SimSun" charset="0"/>
                <a:cs typeface="SimSun" charset="0"/>
              </a:rPr>
              <a:t>arbon</a:t>
            </a:r>
            <a:r>
              <a:rPr lang="fr-FR" altLang="zh-CN" sz="2000" b="0" i="1" dirty="0" smtClean="0">
                <a:solidFill>
                  <a:srgbClr val="184B5B"/>
                </a:solidFill>
                <a:latin typeface="Comic Sans MS" charset="0"/>
                <a:ea typeface="SimSun" charset="0"/>
                <a:cs typeface="SimSun" charset="0"/>
              </a:rPr>
              <a:t> blacks</a:t>
            </a:r>
            <a:endParaRPr lang="en-US" altLang="zh-CN" sz="2000" b="0" i="1" dirty="0">
              <a:solidFill>
                <a:srgbClr val="184B5B"/>
              </a:solidFill>
              <a:latin typeface="Comic Sans MS" charset="0"/>
              <a:ea typeface="SimSun" charset="0"/>
              <a:cs typeface="SimSun" charset="0"/>
            </a:endParaRPr>
          </a:p>
        </p:txBody>
      </p:sp>
      <p:sp>
        <p:nvSpPr>
          <p:cNvPr id="56" name="Rectangle 35"/>
          <p:cNvSpPr>
            <a:spLocks noChangeArrowheads="1"/>
          </p:cNvSpPr>
          <p:nvPr/>
        </p:nvSpPr>
        <p:spPr bwMode="auto">
          <a:xfrm>
            <a:off x="38100" y="2097088"/>
            <a:ext cx="35179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sz="2000" b="0" dirty="0">
                <a:latin typeface="Comic Sans MS" charset="0"/>
              </a:rPr>
              <a:t>Aspect of the </a:t>
            </a:r>
            <a:r>
              <a:rPr lang="fr-FR" sz="2000" b="0" dirty="0" err="1">
                <a:latin typeface="Comic Sans MS" charset="0"/>
              </a:rPr>
              <a:t>tribofilm</a:t>
            </a:r>
            <a:endParaRPr lang="fr-FR" sz="2000" b="0" dirty="0">
              <a:latin typeface="Comic Sans MS" charset="0"/>
            </a:endParaRPr>
          </a:p>
        </p:txBody>
      </p:sp>
      <p:sp>
        <p:nvSpPr>
          <p:cNvPr id="57" name="Rectangle 36"/>
          <p:cNvSpPr>
            <a:spLocks noChangeArrowheads="1"/>
          </p:cNvSpPr>
          <p:nvPr/>
        </p:nvSpPr>
        <p:spPr bwMode="auto">
          <a:xfrm>
            <a:off x="6857999" y="2089150"/>
            <a:ext cx="156210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sz="2000" dirty="0">
                <a:latin typeface="Comic Sans MS" charset="0"/>
              </a:rPr>
              <a:t>W</a:t>
            </a:r>
            <a:r>
              <a:rPr lang="fr-FR" sz="2000" b="0" dirty="0" smtClean="0">
                <a:latin typeface="Comic Sans MS" charset="0"/>
              </a:rPr>
              <a:t>ear </a:t>
            </a:r>
            <a:r>
              <a:rPr lang="fr-FR" sz="2000" b="0" dirty="0" err="1">
                <a:latin typeface="Comic Sans MS" charset="0"/>
              </a:rPr>
              <a:t>scar</a:t>
            </a:r>
            <a:endParaRPr lang="fr-FR" sz="2000" b="0" dirty="0">
              <a:latin typeface="Comic Sans MS" charset="0"/>
            </a:endParaRPr>
          </a:p>
        </p:txBody>
      </p:sp>
      <p:pic>
        <p:nvPicPr>
          <p:cNvPr id="74" name="Image 5" descr="CBGF0-16trace1000cyclesTilt75SED_Decollement_001.t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438" y="4875213"/>
            <a:ext cx="1908000" cy="19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Text Box 13"/>
          <p:cNvSpPr txBox="1">
            <a:spLocks noChangeArrowheads="1"/>
          </p:cNvSpPr>
          <p:nvPr/>
        </p:nvSpPr>
        <p:spPr bwMode="auto">
          <a:xfrm>
            <a:off x="2323941" y="5778083"/>
            <a:ext cx="64883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600" dirty="0" smtClean="0">
                <a:solidFill>
                  <a:srgbClr val="000000"/>
                </a:solidFill>
                <a:latin typeface="Comic Sans MS" charset="0"/>
                <a:cs typeface="+mn-cs"/>
              </a:rPr>
              <a:t>2 </a:t>
            </a:r>
            <a:r>
              <a:rPr lang="fr-FR" sz="1600" dirty="0">
                <a:solidFill>
                  <a:srgbClr val="000000"/>
                </a:solidFill>
                <a:latin typeface="Symbol" charset="0"/>
                <a:cs typeface="+mn-cs"/>
              </a:rPr>
              <a:t>m</a:t>
            </a:r>
            <a:r>
              <a:rPr lang="fr-FR" sz="1600" dirty="0">
                <a:solidFill>
                  <a:srgbClr val="000000"/>
                </a:solidFill>
                <a:latin typeface="Comic Sans MS" charset="0"/>
                <a:cs typeface="+mn-cs"/>
              </a:rPr>
              <a:t>m</a:t>
            </a:r>
          </a:p>
        </p:txBody>
      </p:sp>
      <p:sp>
        <p:nvSpPr>
          <p:cNvPr id="79" name="Ellipse 7"/>
          <p:cNvSpPr>
            <a:spLocks noChangeArrowheads="1"/>
          </p:cNvSpPr>
          <p:nvPr/>
        </p:nvSpPr>
        <p:spPr bwMode="auto">
          <a:xfrm rot="1440621">
            <a:off x="850899" y="5486399"/>
            <a:ext cx="544513" cy="291683"/>
          </a:xfrm>
          <a:prstGeom prst="ellipse">
            <a:avLst/>
          </a:prstGeom>
          <a:noFill/>
          <a:ln w="28575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fr-FR">
                <a:solidFill>
                  <a:srgbClr val="000000"/>
                </a:solidFill>
              </a:rPr>
              <a:t>                            </a:t>
            </a:r>
          </a:p>
        </p:txBody>
      </p:sp>
      <p:cxnSp>
        <p:nvCxnSpPr>
          <p:cNvPr id="11" name="Connecteur droit avec flèche 10"/>
          <p:cNvCxnSpPr/>
          <p:nvPr/>
        </p:nvCxnSpPr>
        <p:spPr>
          <a:xfrm flipV="1">
            <a:off x="1406525" y="5489836"/>
            <a:ext cx="1566251" cy="164839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3" name="Text Box 12"/>
          <p:cNvSpPr txBox="1">
            <a:spLocks noChangeArrowheads="1"/>
          </p:cNvSpPr>
          <p:nvPr/>
        </p:nvSpPr>
        <p:spPr bwMode="auto">
          <a:xfrm>
            <a:off x="2203363" y="4153511"/>
            <a:ext cx="16573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600" b="0" dirty="0" err="1" smtClean="0">
                <a:latin typeface="Comic Sans MS" charset="0"/>
                <a:cs typeface="+mn-cs"/>
              </a:rPr>
              <a:t>Low</a:t>
            </a:r>
            <a:endParaRPr lang="fr-FR" sz="1600" b="0" dirty="0">
              <a:latin typeface="Comic Sans MS" charset="0"/>
              <a:cs typeface="+mn-cs"/>
            </a:endParaRPr>
          </a:p>
          <a:p>
            <a:pPr algn="ctr">
              <a:defRPr/>
            </a:pPr>
            <a:r>
              <a:rPr lang="fr-FR" sz="1600" b="0" dirty="0">
                <a:latin typeface="Comic Sans MS" charset="0"/>
                <a:cs typeface="+mn-cs"/>
              </a:rPr>
              <a:t>pressure zone</a:t>
            </a:r>
          </a:p>
        </p:txBody>
      </p:sp>
      <p:cxnSp>
        <p:nvCxnSpPr>
          <p:cNvPr id="16" name="Connecteur droit avec flèche 15"/>
          <p:cNvCxnSpPr/>
          <p:nvPr/>
        </p:nvCxnSpPr>
        <p:spPr>
          <a:xfrm flipV="1">
            <a:off x="7734300" y="4325170"/>
            <a:ext cx="12700" cy="748884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9" name="Grouper 108"/>
          <p:cNvGrpSpPr/>
          <p:nvPr/>
        </p:nvGrpSpPr>
        <p:grpSpPr>
          <a:xfrm>
            <a:off x="2960688" y="1730059"/>
            <a:ext cx="3033299" cy="1706681"/>
            <a:chOff x="2706688" y="3266759"/>
            <a:chExt cx="3033299" cy="1706681"/>
          </a:xfrm>
        </p:grpSpPr>
        <p:sp>
          <p:nvSpPr>
            <p:cNvPr id="110" name="Rectangle 109"/>
            <p:cNvSpPr/>
            <p:nvPr/>
          </p:nvSpPr>
          <p:spPr>
            <a:xfrm>
              <a:off x="3568700" y="4081463"/>
              <a:ext cx="1473200" cy="34448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11" name="Triangle rectangle 110"/>
            <p:cNvSpPr/>
            <p:nvPr/>
          </p:nvSpPr>
          <p:spPr>
            <a:xfrm>
              <a:off x="3937000" y="3848101"/>
              <a:ext cx="252000" cy="254561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2" name="Triangle rectangle 111"/>
            <p:cNvSpPr/>
            <p:nvPr/>
          </p:nvSpPr>
          <p:spPr>
            <a:xfrm flipH="1">
              <a:off x="4419600" y="3848101"/>
              <a:ext cx="252000" cy="254561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4089400" y="3848100"/>
              <a:ext cx="431800" cy="25456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4" name="Ellipse 113"/>
            <p:cNvSpPr/>
            <p:nvPr/>
          </p:nvSpPr>
          <p:spPr>
            <a:xfrm>
              <a:off x="3911600" y="3314700"/>
              <a:ext cx="790454" cy="754063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A6A6A6"/>
                </a:solidFill>
              </a:endParaRPr>
            </a:p>
          </p:txBody>
        </p:sp>
        <p:sp>
          <p:nvSpPr>
            <p:cNvPr id="115" name="ZoneTexte 114"/>
            <p:cNvSpPr txBox="1"/>
            <p:nvPr/>
          </p:nvSpPr>
          <p:spPr>
            <a:xfrm>
              <a:off x="4064000" y="3520302"/>
              <a:ext cx="4880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>
                  <a:latin typeface="Comic Sans MS"/>
                  <a:cs typeface="Comic Sans MS"/>
                </a:rPr>
                <a:t>Ball</a:t>
              </a:r>
              <a:endParaRPr lang="fr-FR" sz="1400" dirty="0">
                <a:latin typeface="Comic Sans MS"/>
                <a:cs typeface="Comic Sans MS"/>
              </a:endParaRPr>
            </a:p>
          </p:txBody>
        </p:sp>
        <p:sp>
          <p:nvSpPr>
            <p:cNvPr id="116" name="ZoneTexte 115"/>
            <p:cNvSpPr txBox="1"/>
            <p:nvPr/>
          </p:nvSpPr>
          <p:spPr>
            <a:xfrm>
              <a:off x="3987800" y="4118173"/>
              <a:ext cx="6115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>
                  <a:latin typeface="Comic Sans MS"/>
                  <a:cs typeface="Comic Sans MS"/>
                </a:rPr>
                <a:t>Plane</a:t>
              </a:r>
              <a:endParaRPr lang="fr-FR" sz="1400" dirty="0">
                <a:latin typeface="Comic Sans MS"/>
                <a:cs typeface="Comic Sans MS"/>
              </a:endParaRPr>
            </a:p>
          </p:txBody>
        </p:sp>
        <p:sp>
          <p:nvSpPr>
            <p:cNvPr id="117" name="ZoneTexte 116"/>
            <p:cNvSpPr txBox="1"/>
            <p:nvPr/>
          </p:nvSpPr>
          <p:spPr>
            <a:xfrm>
              <a:off x="4765554" y="3465611"/>
              <a:ext cx="9744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err="1" smtClean="0">
                  <a:latin typeface="Comic Sans MS"/>
                  <a:cs typeface="Comic Sans MS"/>
                </a:rPr>
                <a:t>Tribofilm</a:t>
              </a:r>
              <a:endParaRPr lang="fr-FR" sz="1400" dirty="0">
                <a:latin typeface="Comic Sans MS"/>
                <a:cs typeface="Comic Sans MS"/>
              </a:endParaRPr>
            </a:p>
          </p:txBody>
        </p:sp>
        <p:cxnSp>
          <p:nvCxnSpPr>
            <p:cNvPr id="118" name="Connecteur droit avec flèche 117"/>
            <p:cNvCxnSpPr/>
            <p:nvPr/>
          </p:nvCxnSpPr>
          <p:spPr>
            <a:xfrm flipH="1">
              <a:off x="4713803" y="3767337"/>
              <a:ext cx="179701" cy="21599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9" name="Connecteur droit avec flèche 118"/>
            <p:cNvCxnSpPr/>
            <p:nvPr/>
          </p:nvCxnSpPr>
          <p:spPr>
            <a:xfrm flipV="1">
              <a:off x="4292600" y="4119563"/>
              <a:ext cx="0" cy="635000"/>
            </a:xfrm>
            <a:prstGeom prst="straightConnector1">
              <a:avLst/>
            </a:prstGeom>
            <a:ln w="28575" cmpd="sng">
              <a:solidFill>
                <a:srgbClr val="660066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0" name="ZoneTexte 119"/>
            <p:cNvSpPr txBox="1"/>
            <p:nvPr/>
          </p:nvSpPr>
          <p:spPr>
            <a:xfrm>
              <a:off x="3394818" y="4665663"/>
              <a:ext cx="17959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 smtClean="0">
                  <a:solidFill>
                    <a:srgbClr val="660066"/>
                  </a:solidFill>
                  <a:latin typeface="Comic Sans MS"/>
                  <a:cs typeface="Comic Sans MS"/>
                </a:rPr>
                <a:t>High pressure zone</a:t>
              </a:r>
              <a:endParaRPr lang="fr-FR" sz="1400" dirty="0">
                <a:solidFill>
                  <a:srgbClr val="660066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121" name="ZoneTexte 120"/>
            <p:cNvSpPr txBox="1"/>
            <p:nvPr/>
          </p:nvSpPr>
          <p:spPr>
            <a:xfrm>
              <a:off x="2706688" y="3266759"/>
              <a:ext cx="12878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 err="1" smtClean="0">
                  <a:solidFill>
                    <a:srgbClr val="660066"/>
                  </a:solidFill>
                  <a:latin typeface="Comic Sans MS"/>
                  <a:cs typeface="Comic Sans MS"/>
                </a:rPr>
                <a:t>Low</a:t>
              </a:r>
              <a:r>
                <a:rPr lang="fr-FR" sz="1400" dirty="0" smtClean="0">
                  <a:solidFill>
                    <a:srgbClr val="660066"/>
                  </a:solidFill>
                  <a:latin typeface="Comic Sans MS"/>
                  <a:cs typeface="Comic Sans MS"/>
                </a:rPr>
                <a:t> pressure</a:t>
              </a:r>
            </a:p>
            <a:p>
              <a:pPr algn="ctr"/>
              <a:r>
                <a:rPr lang="fr-FR" sz="1400" dirty="0" smtClean="0">
                  <a:solidFill>
                    <a:srgbClr val="660066"/>
                  </a:solidFill>
                  <a:latin typeface="Comic Sans MS"/>
                  <a:cs typeface="Comic Sans MS"/>
                </a:rPr>
                <a:t>zone</a:t>
              </a:r>
              <a:endParaRPr lang="fr-FR" sz="1400" dirty="0">
                <a:solidFill>
                  <a:srgbClr val="660066"/>
                </a:solidFill>
                <a:latin typeface="Comic Sans MS"/>
                <a:cs typeface="Comic Sans MS"/>
              </a:endParaRPr>
            </a:p>
          </p:txBody>
        </p:sp>
        <p:cxnSp>
          <p:nvCxnSpPr>
            <p:cNvPr id="122" name="Connecteur droit avec flèche 121"/>
            <p:cNvCxnSpPr/>
            <p:nvPr/>
          </p:nvCxnSpPr>
          <p:spPr>
            <a:xfrm>
              <a:off x="3564782" y="3706635"/>
              <a:ext cx="324000" cy="287999"/>
            </a:xfrm>
            <a:prstGeom prst="straightConnector1">
              <a:avLst/>
            </a:prstGeom>
            <a:ln w="28575" cmpd="sng">
              <a:solidFill>
                <a:srgbClr val="660066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564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26"/>
          <p:cNvSpPr txBox="1">
            <a:spLocks noChangeArrowheads="1"/>
          </p:cNvSpPr>
          <p:nvPr/>
        </p:nvSpPr>
        <p:spPr bwMode="auto">
          <a:xfrm>
            <a:off x="1588" y="1138238"/>
            <a:ext cx="4490019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2200" b="0" dirty="0" smtClean="0">
                <a:solidFill>
                  <a:srgbClr val="000000"/>
                </a:solidFill>
                <a:latin typeface="Comic Sans MS" charset="0"/>
                <a:ea typeface="SimSun" charset="0"/>
                <a:cs typeface="SimSun" charset="0"/>
              </a:rPr>
              <a:t>Liquid lubricant: base + additives</a:t>
            </a:r>
            <a:endParaRPr lang="en-US" altLang="zh-CN" sz="2200" b="0" dirty="0">
              <a:solidFill>
                <a:srgbClr val="000000"/>
              </a:solidFill>
              <a:latin typeface="Comic Sans MS" charset="0"/>
              <a:ea typeface="SimSun" charset="0"/>
              <a:cs typeface="SimSun" charset="0"/>
            </a:endParaRPr>
          </a:p>
        </p:txBody>
      </p:sp>
      <p:grpSp>
        <p:nvGrpSpPr>
          <p:cNvPr id="37" name="Grouper 36"/>
          <p:cNvGrpSpPr/>
          <p:nvPr/>
        </p:nvGrpSpPr>
        <p:grpSpPr>
          <a:xfrm>
            <a:off x="1532507" y="1803080"/>
            <a:ext cx="6257399" cy="3342813"/>
            <a:chOff x="2441392" y="1885755"/>
            <a:chExt cx="6257399" cy="3342813"/>
          </a:xfrm>
        </p:grpSpPr>
        <p:grpSp>
          <p:nvGrpSpPr>
            <p:cNvPr id="4" name="Group 29"/>
            <p:cNvGrpSpPr>
              <a:grpSpLocks/>
            </p:cNvGrpSpPr>
            <p:nvPr/>
          </p:nvGrpSpPr>
          <p:grpSpPr bwMode="auto">
            <a:xfrm>
              <a:off x="2441392" y="2707373"/>
              <a:ext cx="3936564" cy="2521195"/>
              <a:chOff x="1587" y="2305"/>
              <a:chExt cx="2458" cy="1510"/>
            </a:xfrm>
          </p:grpSpPr>
          <p:graphicFrame>
            <p:nvGraphicFramePr>
              <p:cNvPr id="5" name="Object 30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86875715"/>
                  </p:ext>
                </p:extLst>
              </p:nvPr>
            </p:nvGraphicFramePr>
            <p:xfrm>
              <a:off x="1587" y="2305"/>
              <a:ext cx="2458" cy="151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05" name="Feuille de calcul" r:id="rId4" imgW="16256000" imgH="9982200" progId="Excel.Sheet.8">
                      <p:embed/>
                    </p:oleObj>
                  </mc:Choice>
                  <mc:Fallback>
                    <p:oleObj name="Feuille de calcul" r:id="rId4" imgW="16256000" imgH="9982200" progId="Excel.Sheet.8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7" y="2305"/>
                            <a:ext cx="2458" cy="151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" name="Text Box 31"/>
              <p:cNvSpPr txBox="1">
                <a:spLocks noChangeArrowheads="1"/>
              </p:cNvSpPr>
              <p:nvPr/>
            </p:nvSpPr>
            <p:spPr bwMode="auto">
              <a:xfrm>
                <a:off x="2840" y="2416"/>
                <a:ext cx="122" cy="2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endParaRPr lang="en-GB" sz="1400" b="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7" name="Text Box 32"/>
              <p:cNvSpPr txBox="1">
                <a:spLocks noChangeArrowheads="1"/>
              </p:cNvSpPr>
              <p:nvPr/>
            </p:nvSpPr>
            <p:spPr bwMode="auto">
              <a:xfrm>
                <a:off x="3224" y="2464"/>
                <a:ext cx="122" cy="2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endParaRPr lang="en-GB" sz="1400" b="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8" name="Text Box 33"/>
              <p:cNvSpPr txBox="1">
                <a:spLocks noChangeArrowheads="1"/>
              </p:cNvSpPr>
              <p:nvPr/>
            </p:nvSpPr>
            <p:spPr bwMode="auto">
              <a:xfrm>
                <a:off x="3048" y="2440"/>
                <a:ext cx="122" cy="2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endParaRPr lang="en-GB" sz="1400" b="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9" name="Text Box 34"/>
              <p:cNvSpPr txBox="1">
                <a:spLocks noChangeArrowheads="1"/>
              </p:cNvSpPr>
              <p:nvPr/>
            </p:nvSpPr>
            <p:spPr bwMode="auto">
              <a:xfrm>
                <a:off x="3392" y="2496"/>
                <a:ext cx="122" cy="2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endParaRPr lang="en-GB" sz="1400" b="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" name="Text Box 35"/>
              <p:cNvSpPr txBox="1">
                <a:spLocks noChangeArrowheads="1"/>
              </p:cNvSpPr>
              <p:nvPr/>
            </p:nvSpPr>
            <p:spPr bwMode="auto">
              <a:xfrm>
                <a:off x="2068" y="3008"/>
                <a:ext cx="1735" cy="2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1400" b="0" dirty="0" smtClean="0">
                    <a:solidFill>
                      <a:srgbClr val="000000"/>
                    </a:solidFill>
                    <a:latin typeface="Comic Sans MS"/>
                    <a:cs typeface="Comic Sans MS"/>
                  </a:rPr>
                  <a:t>Base: mineral or synthetic oil</a:t>
                </a:r>
                <a:endParaRPr lang="en-GB" sz="1400" b="0" dirty="0">
                  <a:solidFill>
                    <a:srgbClr val="000000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11" name="Text Box 36"/>
              <p:cNvSpPr txBox="1">
                <a:spLocks noChangeArrowheads="1"/>
              </p:cNvSpPr>
              <p:nvPr/>
            </p:nvSpPr>
            <p:spPr bwMode="auto">
              <a:xfrm>
                <a:off x="3600" y="2736"/>
                <a:ext cx="122" cy="2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endParaRPr lang="en-GB" sz="1400" b="0" dirty="0">
                  <a:solidFill>
                    <a:srgbClr val="000000"/>
                  </a:solidFill>
                  <a:latin typeface="Arial" charset="0"/>
                  <a:cs typeface="ＭＳ Ｐゴシック" charset="0"/>
                </a:endParaRPr>
              </a:p>
            </p:txBody>
          </p:sp>
        </p:grpSp>
        <p:cxnSp>
          <p:nvCxnSpPr>
            <p:cNvPr id="14" name="Connecteur droit avec flèche 13"/>
            <p:cNvCxnSpPr/>
            <p:nvPr/>
          </p:nvCxnSpPr>
          <p:spPr>
            <a:xfrm flipH="1">
              <a:off x="4529707" y="2511886"/>
              <a:ext cx="162467" cy="452217"/>
            </a:xfrm>
            <a:prstGeom prst="straightConnector1">
              <a:avLst/>
            </a:prstGeom>
            <a:ln w="28575" cmpd="sng">
              <a:solidFill>
                <a:schemeClr val="tx2">
                  <a:lumMod val="75000"/>
                  <a:lumOff val="25000"/>
                </a:schemeClr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>
              <a:off x="4590574" y="2171700"/>
              <a:ext cx="16715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err="1" smtClean="0">
                  <a:latin typeface="Comic Sans MS"/>
                  <a:cs typeface="Comic Sans MS"/>
                </a:rPr>
                <a:t>Antiwear</a:t>
              </a:r>
              <a:r>
                <a:rPr lang="fr-FR" sz="1400" dirty="0" smtClean="0">
                  <a:latin typeface="Comic Sans MS"/>
                  <a:cs typeface="Comic Sans MS"/>
                </a:rPr>
                <a:t> additive</a:t>
              </a:r>
              <a:endParaRPr lang="fr-FR" sz="1400" dirty="0">
                <a:latin typeface="Comic Sans MS"/>
                <a:cs typeface="Comic Sans MS"/>
              </a:endParaRPr>
            </a:p>
          </p:txBody>
        </p:sp>
        <p:cxnSp>
          <p:nvCxnSpPr>
            <p:cNvPr id="17" name="Connecteur droit avec flèche 16"/>
            <p:cNvCxnSpPr/>
            <p:nvPr/>
          </p:nvCxnSpPr>
          <p:spPr>
            <a:xfrm flipH="1">
              <a:off x="4834507" y="2708077"/>
              <a:ext cx="162468" cy="278227"/>
            </a:xfrm>
            <a:prstGeom prst="straightConnector1">
              <a:avLst/>
            </a:prstGeom>
            <a:ln w="28575" cmpd="sng">
              <a:solidFill>
                <a:schemeClr val="tx2">
                  <a:lumMod val="75000"/>
                  <a:lumOff val="25000"/>
                </a:schemeClr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/>
            <p:nvPr/>
          </p:nvSpPr>
          <p:spPr>
            <a:xfrm>
              <a:off x="4895374" y="2400300"/>
              <a:ext cx="15596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>
                  <a:latin typeface="Comic Sans MS"/>
                  <a:cs typeface="Comic Sans MS"/>
                </a:rPr>
                <a:t>Friction </a:t>
              </a:r>
              <a:r>
                <a:rPr lang="fr-FR" sz="1400" dirty="0" err="1" smtClean="0">
                  <a:latin typeface="Comic Sans MS"/>
                  <a:cs typeface="Comic Sans MS"/>
                </a:rPr>
                <a:t>reducer</a:t>
              </a:r>
              <a:endParaRPr lang="fr-FR" sz="1400" dirty="0">
                <a:latin typeface="Comic Sans MS"/>
                <a:cs typeface="Comic Sans MS"/>
              </a:endParaRPr>
            </a:p>
          </p:txBody>
        </p:sp>
        <p:cxnSp>
          <p:nvCxnSpPr>
            <p:cNvPr id="21" name="Connecteur droit avec flèche 20"/>
            <p:cNvCxnSpPr/>
            <p:nvPr/>
          </p:nvCxnSpPr>
          <p:spPr>
            <a:xfrm flipH="1">
              <a:off x="5482209" y="3068960"/>
              <a:ext cx="313927" cy="133244"/>
            </a:xfrm>
            <a:prstGeom prst="straightConnector1">
              <a:avLst/>
            </a:prstGeom>
            <a:ln w="28575" cmpd="sng">
              <a:solidFill>
                <a:schemeClr val="tx2">
                  <a:lumMod val="75000"/>
                  <a:lumOff val="25000"/>
                </a:schemeClr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ZoneTexte 21"/>
            <p:cNvSpPr txBox="1"/>
            <p:nvPr/>
          </p:nvSpPr>
          <p:spPr>
            <a:xfrm>
              <a:off x="5733574" y="2870200"/>
              <a:ext cx="17543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>
                  <a:latin typeface="Comic Sans MS"/>
                  <a:cs typeface="Comic Sans MS"/>
                </a:rPr>
                <a:t>Corrosion </a:t>
              </a:r>
              <a:r>
                <a:rPr lang="fr-FR" sz="1400" dirty="0" err="1" smtClean="0">
                  <a:latin typeface="Comic Sans MS"/>
                  <a:cs typeface="Comic Sans MS"/>
                </a:rPr>
                <a:t>inhibitor</a:t>
              </a:r>
              <a:endParaRPr lang="fr-FR" sz="1400" dirty="0">
                <a:latin typeface="Comic Sans MS"/>
                <a:cs typeface="Comic Sans MS"/>
              </a:endParaRPr>
            </a:p>
          </p:txBody>
        </p:sp>
        <p:cxnSp>
          <p:nvCxnSpPr>
            <p:cNvPr id="23" name="Connecteur droit avec flèche 22"/>
            <p:cNvCxnSpPr/>
            <p:nvPr/>
          </p:nvCxnSpPr>
          <p:spPr>
            <a:xfrm flipH="1">
              <a:off x="5859015" y="3322827"/>
              <a:ext cx="325885" cy="159679"/>
            </a:xfrm>
            <a:prstGeom prst="straightConnector1">
              <a:avLst/>
            </a:prstGeom>
            <a:ln w="28575" cmpd="sng">
              <a:solidFill>
                <a:schemeClr val="tx2">
                  <a:lumMod val="75000"/>
                  <a:lumOff val="25000"/>
                </a:schemeClr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ZoneTexte 23"/>
            <p:cNvSpPr txBox="1"/>
            <p:nvPr/>
          </p:nvSpPr>
          <p:spPr>
            <a:xfrm>
              <a:off x="6121214" y="3124515"/>
              <a:ext cx="15025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err="1" smtClean="0">
                  <a:latin typeface="Comic Sans MS"/>
                  <a:cs typeface="Comic Sans MS"/>
                </a:rPr>
                <a:t>Viscosity</a:t>
              </a:r>
              <a:r>
                <a:rPr lang="fr-FR" sz="1400" dirty="0" smtClean="0">
                  <a:latin typeface="Comic Sans MS"/>
                  <a:cs typeface="Comic Sans MS"/>
                </a:rPr>
                <a:t> action </a:t>
              </a:r>
              <a:endParaRPr lang="fr-FR" sz="1400" dirty="0">
                <a:latin typeface="Comic Sans MS"/>
                <a:cs typeface="Comic Sans MS"/>
              </a:endParaRPr>
            </a:p>
          </p:txBody>
        </p:sp>
        <p:sp>
          <p:nvSpPr>
            <p:cNvPr id="28" name="Accolade fermante 27"/>
            <p:cNvSpPr/>
            <p:nvPr/>
          </p:nvSpPr>
          <p:spPr>
            <a:xfrm rot="20422608">
              <a:off x="7344416" y="1885755"/>
              <a:ext cx="401356" cy="1695442"/>
            </a:xfrm>
            <a:prstGeom prst="rightBrace">
              <a:avLst/>
            </a:prstGeom>
            <a:ln w="28575" cmpd="sng">
              <a:solidFill>
                <a:srgbClr val="18579B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7713575" y="2428677"/>
              <a:ext cx="9852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>
                  <a:latin typeface="Comic Sans MS"/>
                  <a:cs typeface="Comic Sans MS"/>
                </a:rPr>
                <a:t>Additives</a:t>
              </a:r>
              <a:endParaRPr lang="fr-FR" sz="1400" dirty="0">
                <a:latin typeface="Comic Sans MS"/>
                <a:cs typeface="Comic Sans MS"/>
              </a:endParaRPr>
            </a:p>
          </p:txBody>
        </p:sp>
        <p:cxnSp>
          <p:nvCxnSpPr>
            <p:cNvPr id="33" name="Connecteur droit avec flèche 32"/>
            <p:cNvCxnSpPr/>
            <p:nvPr/>
          </p:nvCxnSpPr>
          <p:spPr>
            <a:xfrm flipH="1">
              <a:off x="5101207" y="2860477"/>
              <a:ext cx="144000" cy="215999"/>
            </a:xfrm>
            <a:prstGeom prst="straightConnector1">
              <a:avLst/>
            </a:prstGeom>
            <a:ln w="28575" cmpd="sng">
              <a:solidFill>
                <a:schemeClr val="tx2">
                  <a:lumMod val="75000"/>
                  <a:lumOff val="25000"/>
                </a:schemeClr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ZoneTexte 33"/>
            <p:cNvSpPr txBox="1"/>
            <p:nvPr/>
          </p:nvSpPr>
          <p:spPr>
            <a:xfrm>
              <a:off x="5174774" y="2616200"/>
              <a:ext cx="19233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>
                  <a:latin typeface="Comic Sans MS"/>
                  <a:cs typeface="Comic Sans MS"/>
                </a:rPr>
                <a:t>Anti-</a:t>
              </a:r>
              <a:r>
                <a:rPr lang="fr-FR" sz="1400" dirty="0" err="1" smtClean="0">
                  <a:latin typeface="Comic Sans MS"/>
                  <a:cs typeface="Comic Sans MS"/>
                </a:rPr>
                <a:t>oxidizing</a:t>
              </a:r>
              <a:r>
                <a:rPr lang="fr-FR" sz="1400" dirty="0" smtClean="0">
                  <a:latin typeface="Comic Sans MS"/>
                  <a:cs typeface="Comic Sans MS"/>
                </a:rPr>
                <a:t> action</a:t>
              </a:r>
              <a:endParaRPr lang="fr-FR" sz="1400" dirty="0">
                <a:latin typeface="Comic Sans MS"/>
                <a:cs typeface="Comic Sans MS"/>
              </a:endParaRPr>
            </a:p>
          </p:txBody>
        </p:sp>
      </p:grpSp>
      <p:sp>
        <p:nvSpPr>
          <p:cNvPr id="25" name="Rectangle 50"/>
          <p:cNvSpPr>
            <a:spLocks noChangeArrowheads="1"/>
          </p:cNvSpPr>
          <p:nvPr/>
        </p:nvSpPr>
        <p:spPr bwMode="auto">
          <a:xfrm>
            <a:off x="2303463" y="0"/>
            <a:ext cx="4724400" cy="762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DFDFD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fr-FR" sz="3600" b="0" i="1" dirty="0" err="1" smtClean="0">
                <a:solidFill>
                  <a:srgbClr val="18579B"/>
                </a:solidFill>
                <a:latin typeface="Comic Sans MS" charset="0"/>
              </a:rPr>
              <a:t>Lubrication</a:t>
            </a:r>
            <a:r>
              <a:rPr lang="fr-FR" sz="3600" b="0" i="1" dirty="0" smtClean="0">
                <a:solidFill>
                  <a:srgbClr val="18579B"/>
                </a:solidFill>
                <a:latin typeface="Comic Sans MS" charset="0"/>
              </a:rPr>
              <a:t> </a:t>
            </a:r>
            <a:r>
              <a:rPr lang="fr-FR" sz="3600" b="0" i="1" dirty="0" err="1" smtClean="0">
                <a:solidFill>
                  <a:srgbClr val="18579B"/>
                </a:solidFill>
                <a:latin typeface="Comic Sans MS" charset="0"/>
              </a:rPr>
              <a:t>regimes</a:t>
            </a:r>
            <a:endParaRPr lang="fr-FR" b="0" dirty="0">
              <a:solidFill>
                <a:srgbClr val="18579B"/>
              </a:solidFill>
            </a:endParaRPr>
          </a:p>
        </p:txBody>
      </p:sp>
      <p:pic>
        <p:nvPicPr>
          <p:cNvPr id="26" name="Picture 23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8" y="155576"/>
            <a:ext cx="735712" cy="431999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7" name="Imag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155" y="153376"/>
            <a:ext cx="725716" cy="431999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8654371" y="6492875"/>
            <a:ext cx="990600" cy="365125"/>
          </a:xfrm>
        </p:spPr>
        <p:txBody>
          <a:bodyPr/>
          <a:lstStyle/>
          <a:p>
            <a:fld id="{59F2A999-BDEE-7342-9672-F131A73F7479}" type="slidenum">
              <a:rPr lang="fr-FR" smtClean="0"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55898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/>
        </p:nvGrpSpPr>
        <p:grpSpPr>
          <a:xfrm>
            <a:off x="1532507" y="1803080"/>
            <a:ext cx="6257399" cy="3342813"/>
            <a:chOff x="2027807" y="1803080"/>
            <a:chExt cx="6257399" cy="3342813"/>
          </a:xfrm>
        </p:grpSpPr>
        <p:grpSp>
          <p:nvGrpSpPr>
            <p:cNvPr id="37" name="Grouper 36"/>
            <p:cNvGrpSpPr/>
            <p:nvPr/>
          </p:nvGrpSpPr>
          <p:grpSpPr>
            <a:xfrm>
              <a:off x="2027807" y="1803080"/>
              <a:ext cx="6257399" cy="3342813"/>
              <a:chOff x="2441392" y="1885755"/>
              <a:chExt cx="6257399" cy="3342813"/>
            </a:xfrm>
          </p:grpSpPr>
          <p:grpSp>
            <p:nvGrpSpPr>
              <p:cNvPr id="4" name="Group 29"/>
              <p:cNvGrpSpPr>
                <a:grpSpLocks/>
              </p:cNvGrpSpPr>
              <p:nvPr/>
            </p:nvGrpSpPr>
            <p:grpSpPr bwMode="auto">
              <a:xfrm>
                <a:off x="2441392" y="2707373"/>
                <a:ext cx="3936564" cy="2521195"/>
                <a:chOff x="1587" y="2305"/>
                <a:chExt cx="2458" cy="1510"/>
              </a:xfrm>
            </p:grpSpPr>
            <p:graphicFrame>
              <p:nvGraphicFramePr>
                <p:cNvPr id="5" name="Object 30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597182026"/>
                    </p:ext>
                  </p:extLst>
                </p:nvPr>
              </p:nvGraphicFramePr>
              <p:xfrm>
                <a:off x="1587" y="2305"/>
                <a:ext cx="2458" cy="151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6253" name="Feuille de calcul" r:id="rId3" imgW="16256000" imgH="9982200" progId="Excel.Sheet.8">
                        <p:embed/>
                      </p:oleObj>
                    </mc:Choice>
                    <mc:Fallback>
                      <p:oleObj name="Feuille de calcul" r:id="rId3" imgW="16256000" imgH="9982200" progId="Excel.Sheet.8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587" y="2305"/>
                              <a:ext cx="2458" cy="151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6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2840" y="2416"/>
                  <a:ext cx="122" cy="2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endParaRPr lang="en-GB" sz="1400" b="0" dirty="0">
                    <a:solidFill>
                      <a:srgbClr val="000000"/>
                    </a:solidFill>
                    <a:latin typeface="Arial" charset="0"/>
                    <a:cs typeface="ＭＳ Ｐゴシック" charset="0"/>
                  </a:endParaRPr>
                </a:p>
              </p:txBody>
            </p:sp>
            <p:sp>
              <p:nvSpPr>
                <p:cNvPr id="7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3224" y="2464"/>
                  <a:ext cx="122" cy="2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endParaRPr lang="en-GB" sz="1400" b="0" dirty="0">
                    <a:solidFill>
                      <a:srgbClr val="000000"/>
                    </a:solidFill>
                    <a:latin typeface="Arial" charset="0"/>
                    <a:cs typeface="ＭＳ Ｐゴシック" charset="0"/>
                  </a:endParaRPr>
                </a:p>
              </p:txBody>
            </p:sp>
            <p:sp>
              <p:nvSpPr>
                <p:cNvPr id="8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3048" y="2440"/>
                  <a:ext cx="122" cy="2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endParaRPr lang="en-GB" sz="1400" b="0" dirty="0">
                    <a:solidFill>
                      <a:srgbClr val="000000"/>
                    </a:solidFill>
                    <a:latin typeface="Arial" charset="0"/>
                    <a:cs typeface="ＭＳ Ｐゴシック" charset="0"/>
                  </a:endParaRPr>
                </a:p>
              </p:txBody>
            </p:sp>
            <p:sp>
              <p:nvSpPr>
                <p:cNvPr id="9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3392" y="2496"/>
                  <a:ext cx="122" cy="2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endParaRPr lang="en-GB" sz="1400" b="0" dirty="0">
                    <a:solidFill>
                      <a:srgbClr val="000000"/>
                    </a:solidFill>
                    <a:latin typeface="Arial" charset="0"/>
                    <a:cs typeface="ＭＳ Ｐゴシック" charset="0"/>
                  </a:endParaRPr>
                </a:p>
              </p:txBody>
            </p:sp>
            <p:sp>
              <p:nvSpPr>
                <p:cNvPr id="10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2068" y="3008"/>
                  <a:ext cx="1735" cy="2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GB" sz="1400" b="0" dirty="0" smtClean="0">
                      <a:solidFill>
                        <a:srgbClr val="000000"/>
                      </a:solidFill>
                      <a:latin typeface="Comic Sans MS"/>
                      <a:cs typeface="Comic Sans MS"/>
                    </a:rPr>
                    <a:t>Base: mineral or synthetic oil</a:t>
                  </a:r>
                  <a:endParaRPr lang="en-GB" sz="1400" b="0" dirty="0">
                    <a:solidFill>
                      <a:srgbClr val="000000"/>
                    </a:solidFill>
                    <a:latin typeface="Comic Sans MS"/>
                    <a:cs typeface="Comic Sans MS"/>
                  </a:endParaRPr>
                </a:p>
              </p:txBody>
            </p:sp>
            <p:sp>
              <p:nvSpPr>
                <p:cNvPr id="11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3600" y="2736"/>
                  <a:ext cx="122" cy="2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endParaRPr lang="en-GB" sz="1400" b="0" dirty="0">
                    <a:solidFill>
                      <a:srgbClr val="000000"/>
                    </a:solidFill>
                    <a:latin typeface="Arial" charset="0"/>
                    <a:cs typeface="ＭＳ Ｐゴシック" charset="0"/>
                  </a:endParaRPr>
                </a:p>
              </p:txBody>
            </p:sp>
          </p:grpSp>
          <p:cxnSp>
            <p:nvCxnSpPr>
              <p:cNvPr id="14" name="Connecteur droit avec flèche 13"/>
              <p:cNvCxnSpPr/>
              <p:nvPr/>
            </p:nvCxnSpPr>
            <p:spPr>
              <a:xfrm flipH="1">
                <a:off x="4529707" y="2511886"/>
                <a:ext cx="162467" cy="452217"/>
              </a:xfrm>
              <a:prstGeom prst="straightConnector1">
                <a:avLst/>
              </a:prstGeom>
              <a:ln w="28575" cmpd="sng">
                <a:solidFill>
                  <a:schemeClr val="tx2">
                    <a:lumMod val="75000"/>
                    <a:lumOff val="25000"/>
                  </a:schemeClr>
                </a:solidFill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5" name="ZoneTexte 14"/>
              <p:cNvSpPr txBox="1"/>
              <p:nvPr/>
            </p:nvSpPr>
            <p:spPr>
              <a:xfrm>
                <a:off x="4590574" y="2171700"/>
                <a:ext cx="167153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 err="1" smtClean="0">
                    <a:latin typeface="Comic Sans MS"/>
                    <a:cs typeface="Comic Sans MS"/>
                  </a:rPr>
                  <a:t>Antiwear</a:t>
                </a:r>
                <a:r>
                  <a:rPr lang="fr-FR" sz="1400" dirty="0" smtClean="0">
                    <a:latin typeface="Comic Sans MS"/>
                    <a:cs typeface="Comic Sans MS"/>
                  </a:rPr>
                  <a:t> additive</a:t>
                </a:r>
                <a:endParaRPr lang="fr-FR" sz="1400" dirty="0">
                  <a:latin typeface="Comic Sans MS"/>
                  <a:cs typeface="Comic Sans MS"/>
                </a:endParaRPr>
              </a:p>
            </p:txBody>
          </p:sp>
          <p:cxnSp>
            <p:nvCxnSpPr>
              <p:cNvPr id="17" name="Connecteur droit avec flèche 16"/>
              <p:cNvCxnSpPr/>
              <p:nvPr/>
            </p:nvCxnSpPr>
            <p:spPr>
              <a:xfrm flipH="1">
                <a:off x="4834507" y="2708077"/>
                <a:ext cx="162468" cy="278227"/>
              </a:xfrm>
              <a:prstGeom prst="straightConnector1">
                <a:avLst/>
              </a:prstGeom>
              <a:ln w="28575" cmpd="sng">
                <a:solidFill>
                  <a:schemeClr val="tx2">
                    <a:lumMod val="75000"/>
                    <a:lumOff val="25000"/>
                  </a:schemeClr>
                </a:solidFill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8" name="ZoneTexte 17"/>
              <p:cNvSpPr txBox="1"/>
              <p:nvPr/>
            </p:nvSpPr>
            <p:spPr>
              <a:xfrm>
                <a:off x="4895374" y="2400300"/>
                <a:ext cx="155967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 smtClean="0">
                    <a:latin typeface="Comic Sans MS"/>
                    <a:cs typeface="Comic Sans MS"/>
                  </a:rPr>
                  <a:t>Friction </a:t>
                </a:r>
                <a:r>
                  <a:rPr lang="fr-FR" sz="1400" dirty="0" err="1" smtClean="0">
                    <a:latin typeface="Comic Sans MS"/>
                    <a:cs typeface="Comic Sans MS"/>
                  </a:rPr>
                  <a:t>reducer</a:t>
                </a:r>
                <a:endParaRPr lang="fr-FR" sz="1400" dirty="0">
                  <a:latin typeface="Comic Sans MS"/>
                  <a:cs typeface="Comic Sans MS"/>
                </a:endParaRPr>
              </a:p>
            </p:txBody>
          </p:sp>
          <p:cxnSp>
            <p:nvCxnSpPr>
              <p:cNvPr id="21" name="Connecteur droit avec flèche 20"/>
              <p:cNvCxnSpPr/>
              <p:nvPr/>
            </p:nvCxnSpPr>
            <p:spPr>
              <a:xfrm flipH="1">
                <a:off x="5482209" y="3068960"/>
                <a:ext cx="313927" cy="133244"/>
              </a:xfrm>
              <a:prstGeom prst="straightConnector1">
                <a:avLst/>
              </a:prstGeom>
              <a:ln w="28575" cmpd="sng">
                <a:solidFill>
                  <a:schemeClr val="tx2">
                    <a:lumMod val="75000"/>
                    <a:lumOff val="25000"/>
                  </a:schemeClr>
                </a:solidFill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2" name="ZoneTexte 21"/>
              <p:cNvSpPr txBox="1"/>
              <p:nvPr/>
            </p:nvSpPr>
            <p:spPr>
              <a:xfrm>
                <a:off x="5733574" y="2870200"/>
                <a:ext cx="175438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 smtClean="0">
                    <a:latin typeface="Comic Sans MS"/>
                    <a:cs typeface="Comic Sans MS"/>
                  </a:rPr>
                  <a:t>Corrosion </a:t>
                </a:r>
                <a:r>
                  <a:rPr lang="fr-FR" sz="1400" dirty="0" err="1" smtClean="0">
                    <a:latin typeface="Comic Sans MS"/>
                    <a:cs typeface="Comic Sans MS"/>
                  </a:rPr>
                  <a:t>inhibitor</a:t>
                </a:r>
                <a:endParaRPr lang="fr-FR" sz="1400" dirty="0">
                  <a:latin typeface="Comic Sans MS"/>
                  <a:cs typeface="Comic Sans MS"/>
                </a:endParaRPr>
              </a:p>
            </p:txBody>
          </p:sp>
          <p:cxnSp>
            <p:nvCxnSpPr>
              <p:cNvPr id="23" name="Connecteur droit avec flèche 22"/>
              <p:cNvCxnSpPr/>
              <p:nvPr/>
            </p:nvCxnSpPr>
            <p:spPr>
              <a:xfrm flipH="1">
                <a:off x="5859015" y="3322827"/>
                <a:ext cx="325885" cy="159679"/>
              </a:xfrm>
              <a:prstGeom prst="straightConnector1">
                <a:avLst/>
              </a:prstGeom>
              <a:ln w="28575" cmpd="sng">
                <a:solidFill>
                  <a:schemeClr val="tx2">
                    <a:lumMod val="75000"/>
                    <a:lumOff val="25000"/>
                  </a:schemeClr>
                </a:solidFill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4" name="ZoneTexte 23"/>
              <p:cNvSpPr txBox="1"/>
              <p:nvPr/>
            </p:nvSpPr>
            <p:spPr>
              <a:xfrm>
                <a:off x="6121214" y="3124515"/>
                <a:ext cx="150252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 err="1" smtClean="0">
                    <a:latin typeface="Comic Sans MS"/>
                    <a:cs typeface="Comic Sans MS"/>
                  </a:rPr>
                  <a:t>Viscosity</a:t>
                </a:r>
                <a:r>
                  <a:rPr lang="fr-FR" sz="1400" dirty="0" smtClean="0">
                    <a:latin typeface="Comic Sans MS"/>
                    <a:cs typeface="Comic Sans MS"/>
                  </a:rPr>
                  <a:t> action </a:t>
                </a:r>
                <a:endParaRPr lang="fr-FR" sz="1400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28" name="Accolade fermante 27"/>
              <p:cNvSpPr/>
              <p:nvPr/>
            </p:nvSpPr>
            <p:spPr>
              <a:xfrm rot="20422608">
                <a:off x="7344416" y="1885755"/>
                <a:ext cx="401356" cy="1695442"/>
              </a:xfrm>
              <a:prstGeom prst="rightBrace">
                <a:avLst/>
              </a:prstGeom>
              <a:ln w="28575" cmpd="sng">
                <a:solidFill>
                  <a:srgbClr val="18579B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" name="ZoneTexte 28"/>
              <p:cNvSpPr txBox="1"/>
              <p:nvPr/>
            </p:nvSpPr>
            <p:spPr>
              <a:xfrm>
                <a:off x="7713575" y="2428677"/>
                <a:ext cx="98521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 smtClean="0">
                    <a:latin typeface="Comic Sans MS"/>
                    <a:cs typeface="Comic Sans MS"/>
                  </a:rPr>
                  <a:t>Additives</a:t>
                </a:r>
                <a:endParaRPr lang="fr-FR" sz="1400" dirty="0">
                  <a:latin typeface="Comic Sans MS"/>
                  <a:cs typeface="Comic Sans MS"/>
                </a:endParaRPr>
              </a:p>
            </p:txBody>
          </p:sp>
          <p:cxnSp>
            <p:nvCxnSpPr>
              <p:cNvPr id="33" name="Connecteur droit avec flèche 32"/>
              <p:cNvCxnSpPr/>
              <p:nvPr/>
            </p:nvCxnSpPr>
            <p:spPr>
              <a:xfrm flipH="1">
                <a:off x="5101207" y="2860477"/>
                <a:ext cx="144000" cy="215999"/>
              </a:xfrm>
              <a:prstGeom prst="straightConnector1">
                <a:avLst/>
              </a:prstGeom>
              <a:ln w="28575" cmpd="sng">
                <a:solidFill>
                  <a:schemeClr val="tx2">
                    <a:lumMod val="75000"/>
                    <a:lumOff val="25000"/>
                  </a:schemeClr>
                </a:solidFill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4" name="ZoneTexte 33"/>
              <p:cNvSpPr txBox="1"/>
              <p:nvPr/>
            </p:nvSpPr>
            <p:spPr>
              <a:xfrm>
                <a:off x="5174774" y="2616200"/>
                <a:ext cx="19233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 smtClean="0">
                    <a:latin typeface="Comic Sans MS"/>
                    <a:cs typeface="Comic Sans MS"/>
                  </a:rPr>
                  <a:t>Anti-</a:t>
                </a:r>
                <a:r>
                  <a:rPr lang="fr-FR" sz="1400" dirty="0" err="1" smtClean="0">
                    <a:latin typeface="Comic Sans MS"/>
                    <a:cs typeface="Comic Sans MS"/>
                  </a:rPr>
                  <a:t>oxidizing</a:t>
                </a:r>
                <a:r>
                  <a:rPr lang="fr-FR" sz="1400" dirty="0" smtClean="0">
                    <a:latin typeface="Comic Sans MS"/>
                    <a:cs typeface="Comic Sans MS"/>
                  </a:rPr>
                  <a:t> action</a:t>
                </a:r>
                <a:endParaRPr lang="fr-FR" sz="1400" dirty="0"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38" name="Ellipse 37"/>
            <p:cNvSpPr/>
            <p:nvPr/>
          </p:nvSpPr>
          <p:spPr>
            <a:xfrm>
              <a:off x="4179624" y="1977910"/>
              <a:ext cx="2088000" cy="684000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5" name="Text Box 26"/>
          <p:cNvSpPr txBox="1">
            <a:spLocks noChangeArrowheads="1"/>
          </p:cNvSpPr>
          <p:nvPr/>
        </p:nvSpPr>
        <p:spPr bwMode="auto">
          <a:xfrm>
            <a:off x="1588" y="1138238"/>
            <a:ext cx="4490019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2200" b="0" dirty="0" smtClean="0">
                <a:solidFill>
                  <a:srgbClr val="000000"/>
                </a:solidFill>
                <a:latin typeface="Comic Sans MS" charset="0"/>
                <a:ea typeface="SimSun" charset="0"/>
                <a:cs typeface="SimSun" charset="0"/>
              </a:rPr>
              <a:t>Liquid lubricant: base + additives</a:t>
            </a:r>
            <a:endParaRPr lang="en-US" altLang="zh-CN" sz="2200" b="0" dirty="0">
              <a:solidFill>
                <a:srgbClr val="000000"/>
              </a:solidFill>
              <a:latin typeface="Comic Sans MS" charset="0"/>
              <a:ea typeface="SimSun" charset="0"/>
              <a:cs typeface="SimSun" charset="0"/>
            </a:endParaRPr>
          </a:p>
        </p:txBody>
      </p:sp>
      <p:sp>
        <p:nvSpPr>
          <p:cNvPr id="26" name="Rectangle 50"/>
          <p:cNvSpPr>
            <a:spLocks noChangeArrowheads="1"/>
          </p:cNvSpPr>
          <p:nvPr/>
        </p:nvSpPr>
        <p:spPr bwMode="auto">
          <a:xfrm>
            <a:off x="2303463" y="0"/>
            <a:ext cx="4724400" cy="762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DFDFD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fr-FR" sz="3600" b="0" i="1" dirty="0" err="1" smtClean="0">
                <a:solidFill>
                  <a:srgbClr val="18579B"/>
                </a:solidFill>
                <a:latin typeface="Comic Sans MS" charset="0"/>
              </a:rPr>
              <a:t>Lubrication</a:t>
            </a:r>
            <a:r>
              <a:rPr lang="fr-FR" sz="3600" b="0" i="1" dirty="0" smtClean="0">
                <a:solidFill>
                  <a:srgbClr val="18579B"/>
                </a:solidFill>
                <a:latin typeface="Comic Sans MS" charset="0"/>
              </a:rPr>
              <a:t> </a:t>
            </a:r>
            <a:r>
              <a:rPr lang="fr-FR" sz="3600" b="0" i="1" dirty="0" err="1" smtClean="0">
                <a:solidFill>
                  <a:srgbClr val="18579B"/>
                </a:solidFill>
                <a:latin typeface="Comic Sans MS" charset="0"/>
              </a:rPr>
              <a:t>regimes</a:t>
            </a:r>
            <a:endParaRPr lang="fr-FR" b="0" dirty="0">
              <a:solidFill>
                <a:srgbClr val="18579B"/>
              </a:solidFill>
            </a:endParaRPr>
          </a:p>
        </p:txBody>
      </p:sp>
      <p:pic>
        <p:nvPicPr>
          <p:cNvPr id="27" name="Picture 2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8" y="155576"/>
            <a:ext cx="735712" cy="431999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" name="Imag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155" y="153376"/>
            <a:ext cx="725716" cy="431999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 Box 38"/>
          <p:cNvSpPr txBox="1">
            <a:spLocks noChangeArrowheads="1"/>
          </p:cNvSpPr>
          <p:nvPr/>
        </p:nvSpPr>
        <p:spPr bwMode="auto">
          <a:xfrm>
            <a:off x="876300" y="5868988"/>
            <a:ext cx="295883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200" b="0" dirty="0" smtClean="0">
                <a:solidFill>
                  <a:srgbClr val="184B5B"/>
                </a:solidFill>
                <a:latin typeface="Comic Sans MS" charset="0"/>
              </a:rPr>
              <a:t>4 </a:t>
            </a:r>
            <a:r>
              <a:rPr lang="fr-FR" sz="2200" b="0" dirty="0" err="1" smtClean="0">
                <a:solidFill>
                  <a:srgbClr val="184B5B"/>
                </a:solidFill>
                <a:latin typeface="Comic Sans MS" charset="0"/>
              </a:rPr>
              <a:t>lubrication</a:t>
            </a:r>
            <a:r>
              <a:rPr lang="fr-FR" sz="2200" b="0" dirty="0" smtClean="0">
                <a:solidFill>
                  <a:srgbClr val="184B5B"/>
                </a:solidFill>
                <a:latin typeface="Comic Sans MS" charset="0"/>
              </a:rPr>
              <a:t> </a:t>
            </a:r>
            <a:r>
              <a:rPr lang="fr-FR" sz="2200" b="0" dirty="0" err="1" smtClean="0">
                <a:solidFill>
                  <a:srgbClr val="184B5B"/>
                </a:solidFill>
                <a:latin typeface="Comic Sans MS" charset="0"/>
              </a:rPr>
              <a:t>regimes</a:t>
            </a:r>
            <a:endParaRPr lang="fr-FR" sz="2200" b="0" dirty="0">
              <a:solidFill>
                <a:srgbClr val="184B5B"/>
              </a:solidFill>
            </a:endParaRPr>
          </a:p>
        </p:txBody>
      </p:sp>
      <p:sp>
        <p:nvSpPr>
          <p:cNvPr id="36" name="Text Box 39"/>
          <p:cNvSpPr txBox="1">
            <a:spLocks noChangeArrowheads="1"/>
          </p:cNvSpPr>
          <p:nvPr/>
        </p:nvSpPr>
        <p:spPr bwMode="auto">
          <a:xfrm>
            <a:off x="4224338" y="5430838"/>
            <a:ext cx="382974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800" b="0" dirty="0" err="1" smtClean="0">
                <a:solidFill>
                  <a:srgbClr val="000000"/>
                </a:solidFill>
                <a:latin typeface="Comic Sans MS" charset="0"/>
              </a:rPr>
              <a:t>Sliding</a:t>
            </a:r>
            <a:r>
              <a:rPr lang="fr-FR" sz="1800" b="0" dirty="0" smtClean="0">
                <a:solidFill>
                  <a:srgbClr val="000000"/>
                </a:solidFill>
                <a:latin typeface="Comic Sans MS" charset="0"/>
              </a:rPr>
              <a:t> spee</a:t>
            </a:r>
            <a:r>
              <a:rPr lang="fr-FR" dirty="0" smtClean="0">
                <a:solidFill>
                  <a:srgbClr val="000000"/>
                </a:solidFill>
                <a:latin typeface="Comic Sans MS" charset="0"/>
              </a:rPr>
              <a:t>d of </a:t>
            </a:r>
            <a:r>
              <a:rPr lang="fr-FR" dirty="0" err="1" smtClean="0">
                <a:solidFill>
                  <a:srgbClr val="000000"/>
                </a:solidFill>
                <a:latin typeface="Comic Sans MS" charset="0"/>
              </a:rPr>
              <a:t>moving</a:t>
            </a:r>
            <a:r>
              <a:rPr lang="fr-FR" dirty="0" smtClean="0">
                <a:solidFill>
                  <a:srgbClr val="000000"/>
                </a:solidFill>
                <a:latin typeface="Comic Sans MS" charset="0"/>
              </a:rPr>
              <a:t> surfaces</a:t>
            </a:r>
            <a:endParaRPr lang="fr-FR" b="0" dirty="0">
              <a:solidFill>
                <a:srgbClr val="000000"/>
              </a:solidFill>
            </a:endParaRPr>
          </a:p>
        </p:txBody>
      </p:sp>
      <p:sp>
        <p:nvSpPr>
          <p:cNvPr id="39" name="Text Box 40"/>
          <p:cNvSpPr txBox="1">
            <a:spLocks noChangeArrowheads="1"/>
          </p:cNvSpPr>
          <p:nvPr/>
        </p:nvSpPr>
        <p:spPr bwMode="auto">
          <a:xfrm>
            <a:off x="4241800" y="5905500"/>
            <a:ext cx="22149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800" b="0" dirty="0" err="1" smtClean="0">
                <a:solidFill>
                  <a:srgbClr val="000000"/>
                </a:solidFill>
                <a:latin typeface="Comic Sans MS" charset="0"/>
              </a:rPr>
              <a:t>Lubricant</a:t>
            </a:r>
            <a:r>
              <a:rPr lang="fr-FR" sz="1800" b="0" dirty="0" smtClean="0">
                <a:solidFill>
                  <a:srgbClr val="000000"/>
                </a:solidFill>
                <a:latin typeface="Comic Sans MS" charset="0"/>
              </a:rPr>
              <a:t> </a:t>
            </a:r>
            <a:r>
              <a:rPr lang="fr-FR" sz="1800" b="0" dirty="0" err="1" smtClean="0">
                <a:solidFill>
                  <a:srgbClr val="000000"/>
                </a:solidFill>
                <a:latin typeface="Comic Sans MS" charset="0"/>
              </a:rPr>
              <a:t>viscosity</a:t>
            </a:r>
            <a:endParaRPr lang="fr-FR" b="0" dirty="0">
              <a:solidFill>
                <a:srgbClr val="000000"/>
              </a:solidFill>
            </a:endParaRPr>
          </a:p>
        </p:txBody>
      </p:sp>
      <p:sp>
        <p:nvSpPr>
          <p:cNvPr id="40" name="Text Box 41"/>
          <p:cNvSpPr txBox="1">
            <a:spLocks noChangeArrowheads="1"/>
          </p:cNvSpPr>
          <p:nvPr/>
        </p:nvSpPr>
        <p:spPr bwMode="auto">
          <a:xfrm>
            <a:off x="4243388" y="6357938"/>
            <a:ext cx="146889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800" b="0" dirty="0" smtClean="0">
                <a:solidFill>
                  <a:srgbClr val="000000"/>
                </a:solidFill>
                <a:latin typeface="Comic Sans MS" charset="0"/>
              </a:rPr>
              <a:t>Normal </a:t>
            </a:r>
            <a:r>
              <a:rPr lang="fr-FR" sz="1800" b="0" dirty="0" err="1" smtClean="0">
                <a:solidFill>
                  <a:srgbClr val="000000"/>
                </a:solidFill>
                <a:latin typeface="Comic Sans MS" charset="0"/>
              </a:rPr>
              <a:t>load</a:t>
            </a:r>
            <a:endParaRPr lang="fr-FR" b="0" dirty="0">
              <a:solidFill>
                <a:srgbClr val="000000"/>
              </a:solidFill>
            </a:endParaRPr>
          </a:p>
        </p:txBody>
      </p:sp>
      <p:sp>
        <p:nvSpPr>
          <p:cNvPr id="42" name="Line 45"/>
          <p:cNvSpPr>
            <a:spLocks noChangeShapeType="1"/>
          </p:cNvSpPr>
          <p:nvPr/>
        </p:nvSpPr>
        <p:spPr bwMode="auto">
          <a:xfrm>
            <a:off x="3797300" y="6235700"/>
            <a:ext cx="469900" cy="330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3" name="Line 46"/>
          <p:cNvSpPr>
            <a:spLocks noChangeShapeType="1"/>
          </p:cNvSpPr>
          <p:nvPr/>
        </p:nvSpPr>
        <p:spPr bwMode="auto">
          <a:xfrm>
            <a:off x="3822700" y="6134100"/>
            <a:ext cx="457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4" name="AutoShape 17"/>
          <p:cNvSpPr>
            <a:spLocks noChangeArrowheads="1"/>
          </p:cNvSpPr>
          <p:nvPr/>
        </p:nvSpPr>
        <p:spPr bwMode="auto">
          <a:xfrm>
            <a:off x="341577" y="5651500"/>
            <a:ext cx="534723" cy="533400"/>
          </a:xfrm>
          <a:prstGeom prst="curvedRightArrow">
            <a:avLst>
              <a:gd name="adj1" fmla="val 20000"/>
              <a:gd name="adj2" fmla="val 40000"/>
              <a:gd name="adj3" fmla="val 31151"/>
            </a:avLst>
          </a:prstGeom>
          <a:gradFill rotWithShape="0">
            <a:gsLst>
              <a:gs pos="28000">
                <a:schemeClr val="bg2">
                  <a:lumMod val="25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  <a:gs pos="69000">
                <a:schemeClr val="accent2">
                  <a:lumMod val="40000"/>
                  <a:lumOff val="60000"/>
                </a:schemeClr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fr-FR" b="0">
              <a:solidFill>
                <a:srgbClr val="FF0000"/>
              </a:solidFill>
            </a:endParaRPr>
          </a:p>
        </p:txBody>
      </p:sp>
      <p:sp>
        <p:nvSpPr>
          <p:cNvPr id="45" name="Line 45"/>
          <p:cNvSpPr>
            <a:spLocks noChangeShapeType="1"/>
          </p:cNvSpPr>
          <p:nvPr/>
        </p:nvSpPr>
        <p:spPr bwMode="auto">
          <a:xfrm flipV="1">
            <a:off x="3797300" y="5689600"/>
            <a:ext cx="469900" cy="330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9" name="Espace réservé du numéro de diapositive 18"/>
          <p:cNvSpPr>
            <a:spLocks noGrp="1"/>
          </p:cNvSpPr>
          <p:nvPr>
            <p:ph type="sldNum" sz="quarter" idx="12"/>
          </p:nvPr>
        </p:nvSpPr>
        <p:spPr>
          <a:xfrm>
            <a:off x="8661400" y="6492875"/>
            <a:ext cx="990600" cy="365125"/>
          </a:xfrm>
        </p:spPr>
        <p:txBody>
          <a:bodyPr/>
          <a:lstStyle/>
          <a:p>
            <a:fld id="{59F2A999-BDEE-7342-9672-F131A73F7479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7911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8641671" y="6492875"/>
            <a:ext cx="990600" cy="365125"/>
          </a:xfrm>
        </p:spPr>
        <p:txBody>
          <a:bodyPr/>
          <a:lstStyle/>
          <a:p>
            <a:fld id="{59F2A999-BDEE-7342-9672-F131A73F7479}" type="slidenum">
              <a:rPr lang="fr-FR" smtClean="0"/>
              <a:t>5</a:t>
            </a:fld>
            <a:endParaRPr lang="fr-FR"/>
          </a:p>
        </p:txBody>
      </p:sp>
      <p:grpSp>
        <p:nvGrpSpPr>
          <p:cNvPr id="7" name="Grouper 6"/>
          <p:cNvGrpSpPr/>
          <p:nvPr/>
        </p:nvGrpSpPr>
        <p:grpSpPr>
          <a:xfrm>
            <a:off x="668338" y="981075"/>
            <a:ext cx="8539162" cy="4607712"/>
            <a:chOff x="668338" y="434975"/>
            <a:chExt cx="8539162" cy="4607712"/>
          </a:xfrm>
        </p:grpSpPr>
        <p:grpSp>
          <p:nvGrpSpPr>
            <p:cNvPr id="9" name="Grouper 8"/>
            <p:cNvGrpSpPr/>
            <p:nvPr/>
          </p:nvGrpSpPr>
          <p:grpSpPr>
            <a:xfrm>
              <a:off x="1903846" y="1928226"/>
              <a:ext cx="4903695" cy="3114461"/>
              <a:chOff x="-357289" y="2407025"/>
              <a:chExt cx="6178973" cy="4017548"/>
            </a:xfrm>
          </p:grpSpPr>
          <p:grpSp>
            <p:nvGrpSpPr>
              <p:cNvPr id="16" name="Grouper 15"/>
              <p:cNvGrpSpPr/>
              <p:nvPr/>
            </p:nvGrpSpPr>
            <p:grpSpPr>
              <a:xfrm>
                <a:off x="21291" y="2525913"/>
                <a:ext cx="5468709" cy="3465476"/>
                <a:chOff x="1641538" y="2536862"/>
                <a:chExt cx="5468709" cy="3465476"/>
              </a:xfrm>
            </p:grpSpPr>
            <p:grpSp>
              <p:nvGrpSpPr>
                <p:cNvPr id="26" name="Grouper 25"/>
                <p:cNvGrpSpPr/>
                <p:nvPr/>
              </p:nvGrpSpPr>
              <p:grpSpPr>
                <a:xfrm>
                  <a:off x="1641538" y="2579055"/>
                  <a:ext cx="5468709" cy="3412334"/>
                  <a:chOff x="218347" y="2040125"/>
                  <a:chExt cx="5468709" cy="3412334"/>
                </a:xfrm>
              </p:grpSpPr>
              <p:cxnSp>
                <p:nvCxnSpPr>
                  <p:cNvPr id="30" name="Connecteur droit 29"/>
                  <p:cNvCxnSpPr/>
                  <p:nvPr/>
                </p:nvCxnSpPr>
                <p:spPr>
                  <a:xfrm>
                    <a:off x="218347" y="2040125"/>
                    <a:ext cx="0" cy="3412334"/>
                  </a:xfrm>
                  <a:prstGeom prst="line">
                    <a:avLst/>
                  </a:prstGeom>
                  <a:ln w="19050" cmpd="sng">
                    <a:solidFill>
                      <a:srgbClr val="FF0000"/>
                    </a:solidFill>
                    <a:headEnd type="triangle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Connecteur droit 30"/>
                  <p:cNvCxnSpPr/>
                  <p:nvPr/>
                </p:nvCxnSpPr>
                <p:spPr>
                  <a:xfrm flipH="1">
                    <a:off x="218347" y="5452459"/>
                    <a:ext cx="5468709" cy="0"/>
                  </a:xfrm>
                  <a:prstGeom prst="line">
                    <a:avLst/>
                  </a:prstGeom>
                  <a:ln w="12700" cmpd="sng">
                    <a:solidFill>
                      <a:schemeClr val="tx1"/>
                    </a:solidFill>
                    <a:headEnd type="triangle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2" name="Forme libre 31"/>
                  <p:cNvSpPr/>
                  <p:nvPr/>
                </p:nvSpPr>
                <p:spPr>
                  <a:xfrm>
                    <a:off x="946735" y="2457608"/>
                    <a:ext cx="4685581" cy="2848121"/>
                  </a:xfrm>
                  <a:custGeom>
                    <a:avLst/>
                    <a:gdLst>
                      <a:gd name="connsiteX0" fmla="*/ 0 w 4685581"/>
                      <a:gd name="connsiteY0" fmla="*/ 0 h 2848121"/>
                      <a:gd name="connsiteX1" fmla="*/ 218952 w 4685581"/>
                      <a:gd name="connsiteY1" fmla="*/ 32846 h 2848121"/>
                      <a:gd name="connsiteX2" fmla="*/ 361271 w 4685581"/>
                      <a:gd name="connsiteY2" fmla="*/ 197077 h 2848121"/>
                      <a:gd name="connsiteX3" fmla="*/ 613067 w 4685581"/>
                      <a:gd name="connsiteY3" fmla="*/ 1072974 h 2848121"/>
                      <a:gd name="connsiteX4" fmla="*/ 1105709 w 4685581"/>
                      <a:gd name="connsiteY4" fmla="*/ 2540101 h 2848121"/>
                      <a:gd name="connsiteX5" fmla="*/ 1620248 w 4685581"/>
                      <a:gd name="connsiteY5" fmla="*/ 2846665 h 2848121"/>
                      <a:gd name="connsiteX6" fmla="*/ 2288052 w 4685581"/>
                      <a:gd name="connsiteY6" fmla="*/ 2627691 h 2848121"/>
                      <a:gd name="connsiteX7" fmla="*/ 3853562 w 4685581"/>
                      <a:gd name="connsiteY7" fmla="*/ 2025512 h 2848121"/>
                      <a:gd name="connsiteX8" fmla="*/ 4685581 w 4685581"/>
                      <a:gd name="connsiteY8" fmla="*/ 1664204 h 2848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685581" h="2848121">
                        <a:moveTo>
                          <a:pt x="0" y="0"/>
                        </a:moveTo>
                        <a:cubicBezTo>
                          <a:pt x="79370" y="0"/>
                          <a:pt x="158740" y="0"/>
                          <a:pt x="218952" y="32846"/>
                        </a:cubicBezTo>
                        <a:cubicBezTo>
                          <a:pt x="279164" y="65692"/>
                          <a:pt x="295585" y="23722"/>
                          <a:pt x="361271" y="197077"/>
                        </a:cubicBezTo>
                        <a:cubicBezTo>
                          <a:pt x="426957" y="370432"/>
                          <a:pt x="488994" y="682470"/>
                          <a:pt x="613067" y="1072974"/>
                        </a:cubicBezTo>
                        <a:cubicBezTo>
                          <a:pt x="737140" y="1463478"/>
                          <a:pt x="937846" y="2244486"/>
                          <a:pt x="1105709" y="2540101"/>
                        </a:cubicBezTo>
                        <a:cubicBezTo>
                          <a:pt x="1273572" y="2835716"/>
                          <a:pt x="1423191" y="2832067"/>
                          <a:pt x="1620248" y="2846665"/>
                        </a:cubicBezTo>
                        <a:cubicBezTo>
                          <a:pt x="1817305" y="2861263"/>
                          <a:pt x="1915833" y="2764550"/>
                          <a:pt x="2288052" y="2627691"/>
                        </a:cubicBezTo>
                        <a:cubicBezTo>
                          <a:pt x="2660271" y="2490832"/>
                          <a:pt x="3453974" y="2186093"/>
                          <a:pt x="3853562" y="2025512"/>
                        </a:cubicBezTo>
                        <a:cubicBezTo>
                          <a:pt x="4253150" y="1864931"/>
                          <a:pt x="4685581" y="1664204"/>
                          <a:pt x="4685581" y="1664204"/>
                        </a:cubicBezTo>
                      </a:path>
                    </a:pathLst>
                  </a:custGeom>
                  <a:ln>
                    <a:solidFill>
                      <a:srgbClr val="FF000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33" name="Forme libre 32"/>
                  <p:cNvSpPr/>
                  <p:nvPr/>
                </p:nvSpPr>
                <p:spPr>
                  <a:xfrm>
                    <a:off x="968632" y="2479506"/>
                    <a:ext cx="4718424" cy="2945372"/>
                  </a:xfrm>
                  <a:custGeom>
                    <a:avLst/>
                    <a:gdLst>
                      <a:gd name="connsiteX0" fmla="*/ 0 w 4718424"/>
                      <a:gd name="connsiteY0" fmla="*/ 2939490 h 2945372"/>
                      <a:gd name="connsiteX1" fmla="*/ 273690 w 4718424"/>
                      <a:gd name="connsiteY1" fmla="*/ 2928541 h 2945372"/>
                      <a:gd name="connsiteX2" fmla="*/ 536433 w 4718424"/>
                      <a:gd name="connsiteY2" fmla="*/ 2797157 h 2945372"/>
                      <a:gd name="connsiteX3" fmla="*/ 875809 w 4718424"/>
                      <a:gd name="connsiteY3" fmla="*/ 2381105 h 2945372"/>
                      <a:gd name="connsiteX4" fmla="*/ 1160447 w 4718424"/>
                      <a:gd name="connsiteY4" fmla="*/ 1888413 h 2945372"/>
                      <a:gd name="connsiteX5" fmla="*/ 1674985 w 4718424"/>
                      <a:gd name="connsiteY5" fmla="*/ 1275286 h 2945372"/>
                      <a:gd name="connsiteX6" fmla="*/ 2441319 w 4718424"/>
                      <a:gd name="connsiteY6" fmla="*/ 673106 h 2945372"/>
                      <a:gd name="connsiteX7" fmla="*/ 3525133 w 4718424"/>
                      <a:gd name="connsiteY7" fmla="*/ 278953 h 2945372"/>
                      <a:gd name="connsiteX8" fmla="*/ 4521367 w 4718424"/>
                      <a:gd name="connsiteY8" fmla="*/ 16184 h 2945372"/>
                      <a:gd name="connsiteX9" fmla="*/ 4718424 w 4718424"/>
                      <a:gd name="connsiteY9" fmla="*/ 27132 h 29453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718424" h="2945372">
                        <a:moveTo>
                          <a:pt x="0" y="2939490"/>
                        </a:moveTo>
                        <a:cubicBezTo>
                          <a:pt x="92142" y="2945876"/>
                          <a:pt x="184285" y="2952263"/>
                          <a:pt x="273690" y="2928541"/>
                        </a:cubicBezTo>
                        <a:cubicBezTo>
                          <a:pt x="363095" y="2904819"/>
                          <a:pt x="436080" y="2888396"/>
                          <a:pt x="536433" y="2797157"/>
                        </a:cubicBezTo>
                        <a:cubicBezTo>
                          <a:pt x="636786" y="2705918"/>
                          <a:pt x="771807" y="2532562"/>
                          <a:pt x="875809" y="2381105"/>
                        </a:cubicBezTo>
                        <a:cubicBezTo>
                          <a:pt x="979811" y="2229648"/>
                          <a:pt x="1027251" y="2072716"/>
                          <a:pt x="1160447" y="1888413"/>
                        </a:cubicBezTo>
                        <a:cubicBezTo>
                          <a:pt x="1293643" y="1704110"/>
                          <a:pt x="1461506" y="1477837"/>
                          <a:pt x="1674985" y="1275286"/>
                        </a:cubicBezTo>
                        <a:cubicBezTo>
                          <a:pt x="1888464" y="1072735"/>
                          <a:pt x="2132961" y="839161"/>
                          <a:pt x="2441319" y="673106"/>
                        </a:cubicBezTo>
                        <a:cubicBezTo>
                          <a:pt x="2749677" y="507051"/>
                          <a:pt x="3178458" y="388440"/>
                          <a:pt x="3525133" y="278953"/>
                        </a:cubicBezTo>
                        <a:cubicBezTo>
                          <a:pt x="3871808" y="169466"/>
                          <a:pt x="4322485" y="58154"/>
                          <a:pt x="4521367" y="16184"/>
                        </a:cubicBezTo>
                        <a:cubicBezTo>
                          <a:pt x="4720249" y="-25786"/>
                          <a:pt x="4718424" y="27132"/>
                          <a:pt x="4718424" y="27132"/>
                        </a:cubicBezTo>
                      </a:path>
                    </a:pathLst>
                  </a:custGeom>
                  <a:ln w="28575" cmpd="sng">
                    <a:solidFill>
                      <a:srgbClr val="3366FF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</p:grpSp>
            <p:cxnSp>
              <p:nvCxnSpPr>
                <p:cNvPr id="27" name="Connecteur droit 26"/>
                <p:cNvCxnSpPr/>
                <p:nvPr/>
              </p:nvCxnSpPr>
              <p:spPr>
                <a:xfrm>
                  <a:off x="2591964" y="2536862"/>
                  <a:ext cx="0" cy="3448844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Connecteur droit 27"/>
                <p:cNvCxnSpPr/>
                <p:nvPr/>
              </p:nvCxnSpPr>
              <p:spPr>
                <a:xfrm>
                  <a:off x="3562348" y="2542545"/>
                  <a:ext cx="0" cy="3448844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Connecteur droit 28"/>
                <p:cNvCxnSpPr/>
                <p:nvPr/>
              </p:nvCxnSpPr>
              <p:spPr>
                <a:xfrm>
                  <a:off x="4645296" y="2553494"/>
                  <a:ext cx="0" cy="3448844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" name="ZoneTexte 16"/>
              <p:cNvSpPr txBox="1"/>
              <p:nvPr/>
            </p:nvSpPr>
            <p:spPr>
              <a:xfrm rot="16200000">
                <a:off x="-1893103" y="4103922"/>
                <a:ext cx="3459447" cy="3878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cs typeface="LM Roman 12 Regular"/>
                  </a:rPr>
                  <a:t>Friction coefficient (µ)</a:t>
                </a:r>
                <a:endParaRPr lang="en-US" sz="1400" b="1" dirty="0">
                  <a:cs typeface="LM Roman 12 Regular"/>
                </a:endParaRPr>
              </a:p>
            </p:txBody>
          </p:sp>
          <p:sp>
            <p:nvSpPr>
              <p:cNvPr id="18" name="ZoneTexte 17"/>
              <p:cNvSpPr txBox="1"/>
              <p:nvPr/>
            </p:nvSpPr>
            <p:spPr>
              <a:xfrm rot="16200000">
                <a:off x="721153" y="3975609"/>
                <a:ext cx="3459448" cy="3878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err="1" smtClean="0">
                    <a:latin typeface="Comic Sans MS"/>
                    <a:cs typeface="Comic Sans MS"/>
                  </a:rPr>
                  <a:t>Elasto-HydroDynamic</a:t>
                </a:r>
                <a:r>
                  <a:rPr lang="en-US" sz="1400" dirty="0" smtClean="0">
                    <a:latin typeface="Comic Sans MS"/>
                    <a:cs typeface="Comic Sans MS"/>
                  </a:rPr>
                  <a:t> regime</a:t>
                </a:r>
                <a:endParaRPr lang="en-US" sz="1400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19" name="ZoneTexte 18"/>
              <p:cNvSpPr txBox="1"/>
              <p:nvPr/>
            </p:nvSpPr>
            <p:spPr>
              <a:xfrm rot="16200000">
                <a:off x="2546126" y="3942839"/>
                <a:ext cx="3459447" cy="3878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err="1" smtClean="0">
                    <a:latin typeface="Comic Sans MS"/>
                    <a:cs typeface="Comic Sans MS"/>
                  </a:rPr>
                  <a:t>HydroDynamic</a:t>
                </a:r>
                <a:r>
                  <a:rPr lang="en-US" sz="1400" dirty="0">
                    <a:latin typeface="Comic Sans MS"/>
                    <a:cs typeface="Comic Sans MS"/>
                  </a:rPr>
                  <a:t> </a:t>
                </a:r>
                <a:r>
                  <a:rPr lang="en-US" sz="1400" dirty="0" smtClean="0">
                    <a:latin typeface="Comic Sans MS"/>
                    <a:cs typeface="Comic Sans MS"/>
                  </a:rPr>
                  <a:t>regime</a:t>
                </a:r>
                <a:endParaRPr lang="en-US" sz="1400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20" name="ZoneTexte 19"/>
              <p:cNvSpPr txBox="1"/>
              <p:nvPr/>
            </p:nvSpPr>
            <p:spPr>
              <a:xfrm rot="16200000">
                <a:off x="226111" y="4093388"/>
                <a:ext cx="2537263" cy="3878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Comic Sans MS"/>
                    <a:cs typeface="Comic Sans MS"/>
                  </a:rPr>
                  <a:t>Mixed regime</a:t>
                </a:r>
                <a:endParaRPr lang="en-US" sz="1400" dirty="0">
                  <a:latin typeface="Comic Sans MS"/>
                  <a:cs typeface="Comic Sans MS"/>
                </a:endParaRPr>
              </a:p>
            </p:txBody>
          </p:sp>
          <p:cxnSp>
            <p:nvCxnSpPr>
              <p:cNvPr id="21" name="Connecteur droit 20"/>
              <p:cNvCxnSpPr/>
              <p:nvPr/>
            </p:nvCxnSpPr>
            <p:spPr>
              <a:xfrm>
                <a:off x="5439636" y="2542545"/>
                <a:ext cx="0" cy="3470743"/>
              </a:xfrm>
              <a:prstGeom prst="line">
                <a:avLst/>
              </a:prstGeom>
              <a:ln w="19050" cmpd="sng">
                <a:solidFill>
                  <a:srgbClr val="0000FF"/>
                </a:solidFill>
                <a:headEnd type="triangl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ZoneTexte 21"/>
              <p:cNvSpPr txBox="1"/>
              <p:nvPr/>
            </p:nvSpPr>
            <p:spPr>
              <a:xfrm rot="16200000">
                <a:off x="3898051" y="4045511"/>
                <a:ext cx="3459447" cy="3878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cs typeface="LM Roman 12 Regular"/>
                  </a:rPr>
                  <a:t> Film thickness (h)</a:t>
                </a:r>
                <a:endParaRPr lang="en-US" sz="1400" b="1" dirty="0">
                  <a:cs typeface="LM Roman 12 Regular"/>
                </a:endParaRPr>
              </a:p>
            </p:txBody>
          </p:sp>
          <p:sp>
            <p:nvSpPr>
              <p:cNvPr id="23" name="ZoneTexte 22"/>
              <p:cNvSpPr txBox="1"/>
              <p:nvPr/>
            </p:nvSpPr>
            <p:spPr>
              <a:xfrm>
                <a:off x="2068230" y="6027551"/>
                <a:ext cx="1346556" cy="3970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err="1" smtClean="0">
                    <a:cs typeface="LM Roman 12 Regular"/>
                  </a:rPr>
                  <a:t>ηV</a:t>
                </a:r>
                <a:r>
                  <a:rPr lang="en-US" sz="1400" b="1" dirty="0" smtClean="0">
                    <a:cs typeface="LM Roman 12 Regular"/>
                  </a:rPr>
                  <a:t>/F</a:t>
                </a:r>
                <a:r>
                  <a:rPr lang="en-US" sz="1400" b="1" baseline="-25000" dirty="0" smtClean="0">
                    <a:cs typeface="LM Roman 12 Regular"/>
                  </a:rPr>
                  <a:t>N</a:t>
                </a:r>
                <a:endParaRPr lang="en-US" sz="1400" b="1" dirty="0" smtClean="0">
                  <a:cs typeface="LM Roman 12 Regular"/>
                </a:endParaRPr>
              </a:p>
            </p:txBody>
          </p:sp>
          <p:sp>
            <p:nvSpPr>
              <p:cNvPr id="24" name="ZoneTexte 23"/>
              <p:cNvSpPr txBox="1"/>
              <p:nvPr/>
            </p:nvSpPr>
            <p:spPr>
              <a:xfrm rot="16200000">
                <a:off x="-809705" y="4060309"/>
                <a:ext cx="2537262" cy="3878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Comic Sans MS"/>
                    <a:cs typeface="Comic Sans MS"/>
                  </a:rPr>
                  <a:t>Boundary regime</a:t>
                </a:r>
                <a:endParaRPr lang="en-US" sz="1400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25" name="Ellipse 24"/>
              <p:cNvSpPr/>
              <p:nvPr/>
            </p:nvSpPr>
            <p:spPr>
              <a:xfrm>
                <a:off x="5454059" y="2931027"/>
                <a:ext cx="76634" cy="1529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cxnSp>
          <p:nvCxnSpPr>
            <p:cNvPr id="12" name="Connecteur droit 11"/>
            <p:cNvCxnSpPr>
              <a:stCxn id="32" idx="0"/>
            </p:cNvCxnSpPr>
            <p:nvPr/>
          </p:nvCxnSpPr>
          <p:spPr>
            <a:xfrm flipH="1">
              <a:off x="2204291" y="2376737"/>
              <a:ext cx="578056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Ellipse 12"/>
            <p:cNvSpPr/>
            <p:nvPr/>
          </p:nvSpPr>
          <p:spPr>
            <a:xfrm>
              <a:off x="2799725" y="4654909"/>
              <a:ext cx="86338" cy="3544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14" name="Connecteur droit 13"/>
            <p:cNvCxnSpPr/>
            <p:nvPr/>
          </p:nvCxnSpPr>
          <p:spPr>
            <a:xfrm flipH="1" flipV="1">
              <a:off x="2204291" y="4677007"/>
              <a:ext cx="680316" cy="264"/>
            </a:xfrm>
            <a:prstGeom prst="line">
              <a:avLst/>
            </a:prstGeom>
            <a:ln w="28575" cmpd="sng"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1"/>
            <p:cNvSpPr>
              <a:spLocks noChangeArrowheads="1"/>
            </p:cNvSpPr>
            <p:nvPr/>
          </p:nvSpPr>
          <p:spPr bwMode="auto">
            <a:xfrm>
              <a:off x="2241550" y="1631580"/>
              <a:ext cx="679450" cy="292100"/>
            </a:xfrm>
            <a:prstGeom prst="rect">
              <a:avLst/>
            </a:prstGeom>
            <a:solidFill>
              <a:srgbClr val="FFFF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D90A0C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5" name="Freeform 32" descr="Granit"/>
            <p:cNvSpPr>
              <a:spLocks/>
            </p:cNvSpPr>
            <p:nvPr/>
          </p:nvSpPr>
          <p:spPr bwMode="auto">
            <a:xfrm>
              <a:off x="2241550" y="1590305"/>
              <a:ext cx="679450" cy="166688"/>
            </a:xfrm>
            <a:custGeom>
              <a:avLst/>
              <a:gdLst>
                <a:gd name="T0" fmla="*/ 0 w 3600"/>
                <a:gd name="T1" fmla="*/ 360 h 540"/>
                <a:gd name="T2" fmla="*/ 360 w 3600"/>
                <a:gd name="T3" fmla="*/ 540 h 540"/>
                <a:gd name="T4" fmla="*/ 540 w 3600"/>
                <a:gd name="T5" fmla="*/ 360 h 540"/>
                <a:gd name="T6" fmla="*/ 720 w 3600"/>
                <a:gd name="T7" fmla="*/ 540 h 540"/>
                <a:gd name="T8" fmla="*/ 1080 w 3600"/>
                <a:gd name="T9" fmla="*/ 360 h 540"/>
                <a:gd name="T10" fmla="*/ 1080 w 3600"/>
                <a:gd name="T11" fmla="*/ 540 h 540"/>
                <a:gd name="T12" fmla="*/ 1260 w 3600"/>
                <a:gd name="T13" fmla="*/ 540 h 540"/>
                <a:gd name="T14" fmla="*/ 1440 w 3600"/>
                <a:gd name="T15" fmla="*/ 360 h 540"/>
                <a:gd name="T16" fmla="*/ 1620 w 3600"/>
                <a:gd name="T17" fmla="*/ 360 h 540"/>
                <a:gd name="T18" fmla="*/ 1800 w 3600"/>
                <a:gd name="T19" fmla="*/ 540 h 540"/>
                <a:gd name="T20" fmla="*/ 2160 w 3600"/>
                <a:gd name="T21" fmla="*/ 360 h 540"/>
                <a:gd name="T22" fmla="*/ 2340 w 3600"/>
                <a:gd name="T23" fmla="*/ 540 h 540"/>
                <a:gd name="T24" fmla="*/ 2700 w 3600"/>
                <a:gd name="T25" fmla="*/ 360 h 540"/>
                <a:gd name="T26" fmla="*/ 2880 w 3600"/>
                <a:gd name="T27" fmla="*/ 360 h 540"/>
                <a:gd name="T28" fmla="*/ 3060 w 3600"/>
                <a:gd name="T29" fmla="*/ 540 h 540"/>
                <a:gd name="T30" fmla="*/ 3420 w 3600"/>
                <a:gd name="T31" fmla="*/ 540 h 540"/>
                <a:gd name="T32" fmla="*/ 3600 w 3600"/>
                <a:gd name="T33" fmla="*/ 360 h 540"/>
                <a:gd name="T34" fmla="*/ 3600 w 3600"/>
                <a:gd name="T35" fmla="*/ 0 h 540"/>
                <a:gd name="T36" fmla="*/ 0 w 3600"/>
                <a:gd name="T37" fmla="*/ 0 h 540"/>
                <a:gd name="T38" fmla="*/ 0 w 3600"/>
                <a:gd name="T39" fmla="*/ 36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00" h="540">
                  <a:moveTo>
                    <a:pt x="0" y="360"/>
                  </a:moveTo>
                  <a:lnTo>
                    <a:pt x="360" y="540"/>
                  </a:lnTo>
                  <a:lnTo>
                    <a:pt x="540" y="360"/>
                  </a:lnTo>
                  <a:lnTo>
                    <a:pt x="720" y="540"/>
                  </a:lnTo>
                  <a:lnTo>
                    <a:pt x="1080" y="360"/>
                  </a:lnTo>
                  <a:lnTo>
                    <a:pt x="1080" y="540"/>
                  </a:lnTo>
                  <a:lnTo>
                    <a:pt x="1260" y="540"/>
                  </a:lnTo>
                  <a:lnTo>
                    <a:pt x="1440" y="360"/>
                  </a:lnTo>
                  <a:lnTo>
                    <a:pt x="1620" y="360"/>
                  </a:lnTo>
                  <a:lnTo>
                    <a:pt x="1800" y="540"/>
                  </a:lnTo>
                  <a:lnTo>
                    <a:pt x="2160" y="360"/>
                  </a:lnTo>
                  <a:lnTo>
                    <a:pt x="2340" y="540"/>
                  </a:lnTo>
                  <a:lnTo>
                    <a:pt x="2700" y="360"/>
                  </a:lnTo>
                  <a:lnTo>
                    <a:pt x="2880" y="360"/>
                  </a:lnTo>
                  <a:lnTo>
                    <a:pt x="3060" y="540"/>
                  </a:lnTo>
                  <a:lnTo>
                    <a:pt x="3420" y="540"/>
                  </a:lnTo>
                  <a:lnTo>
                    <a:pt x="3600" y="360"/>
                  </a:lnTo>
                  <a:lnTo>
                    <a:pt x="3600" y="0"/>
                  </a:lnTo>
                  <a:lnTo>
                    <a:pt x="0" y="0"/>
                  </a:lnTo>
                  <a:lnTo>
                    <a:pt x="0" y="360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6" name="Freeform 33" descr="Granit"/>
            <p:cNvSpPr>
              <a:spLocks/>
            </p:cNvSpPr>
            <p:nvPr/>
          </p:nvSpPr>
          <p:spPr bwMode="auto">
            <a:xfrm flipH="1" flipV="1">
              <a:off x="2241550" y="1756993"/>
              <a:ext cx="679450" cy="166687"/>
            </a:xfrm>
            <a:custGeom>
              <a:avLst/>
              <a:gdLst>
                <a:gd name="T0" fmla="*/ 0 w 3600"/>
                <a:gd name="T1" fmla="*/ 360 h 540"/>
                <a:gd name="T2" fmla="*/ 360 w 3600"/>
                <a:gd name="T3" fmla="*/ 540 h 540"/>
                <a:gd name="T4" fmla="*/ 540 w 3600"/>
                <a:gd name="T5" fmla="*/ 360 h 540"/>
                <a:gd name="T6" fmla="*/ 720 w 3600"/>
                <a:gd name="T7" fmla="*/ 540 h 540"/>
                <a:gd name="T8" fmla="*/ 1080 w 3600"/>
                <a:gd name="T9" fmla="*/ 360 h 540"/>
                <a:gd name="T10" fmla="*/ 1080 w 3600"/>
                <a:gd name="T11" fmla="*/ 540 h 540"/>
                <a:gd name="T12" fmla="*/ 1260 w 3600"/>
                <a:gd name="T13" fmla="*/ 540 h 540"/>
                <a:gd name="T14" fmla="*/ 1440 w 3600"/>
                <a:gd name="T15" fmla="*/ 360 h 540"/>
                <a:gd name="T16" fmla="*/ 1620 w 3600"/>
                <a:gd name="T17" fmla="*/ 360 h 540"/>
                <a:gd name="T18" fmla="*/ 1800 w 3600"/>
                <a:gd name="T19" fmla="*/ 540 h 540"/>
                <a:gd name="T20" fmla="*/ 2160 w 3600"/>
                <a:gd name="T21" fmla="*/ 360 h 540"/>
                <a:gd name="T22" fmla="*/ 2340 w 3600"/>
                <a:gd name="T23" fmla="*/ 540 h 540"/>
                <a:gd name="T24" fmla="*/ 2700 w 3600"/>
                <a:gd name="T25" fmla="*/ 360 h 540"/>
                <a:gd name="T26" fmla="*/ 2880 w 3600"/>
                <a:gd name="T27" fmla="*/ 360 h 540"/>
                <a:gd name="T28" fmla="*/ 3060 w 3600"/>
                <a:gd name="T29" fmla="*/ 540 h 540"/>
                <a:gd name="T30" fmla="*/ 3420 w 3600"/>
                <a:gd name="T31" fmla="*/ 540 h 540"/>
                <a:gd name="T32" fmla="*/ 3600 w 3600"/>
                <a:gd name="T33" fmla="*/ 360 h 540"/>
                <a:gd name="T34" fmla="*/ 3600 w 3600"/>
                <a:gd name="T35" fmla="*/ 0 h 540"/>
                <a:gd name="T36" fmla="*/ 0 w 3600"/>
                <a:gd name="T37" fmla="*/ 0 h 540"/>
                <a:gd name="T38" fmla="*/ 0 w 3600"/>
                <a:gd name="T39" fmla="*/ 36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00" h="540">
                  <a:moveTo>
                    <a:pt x="0" y="360"/>
                  </a:moveTo>
                  <a:lnTo>
                    <a:pt x="360" y="540"/>
                  </a:lnTo>
                  <a:lnTo>
                    <a:pt x="540" y="360"/>
                  </a:lnTo>
                  <a:lnTo>
                    <a:pt x="720" y="540"/>
                  </a:lnTo>
                  <a:lnTo>
                    <a:pt x="1080" y="360"/>
                  </a:lnTo>
                  <a:lnTo>
                    <a:pt x="1080" y="540"/>
                  </a:lnTo>
                  <a:lnTo>
                    <a:pt x="1260" y="540"/>
                  </a:lnTo>
                  <a:lnTo>
                    <a:pt x="1440" y="360"/>
                  </a:lnTo>
                  <a:lnTo>
                    <a:pt x="1620" y="360"/>
                  </a:lnTo>
                  <a:lnTo>
                    <a:pt x="1800" y="540"/>
                  </a:lnTo>
                  <a:lnTo>
                    <a:pt x="2160" y="360"/>
                  </a:lnTo>
                  <a:lnTo>
                    <a:pt x="2340" y="540"/>
                  </a:lnTo>
                  <a:lnTo>
                    <a:pt x="2700" y="360"/>
                  </a:lnTo>
                  <a:lnTo>
                    <a:pt x="2880" y="360"/>
                  </a:lnTo>
                  <a:lnTo>
                    <a:pt x="3060" y="540"/>
                  </a:lnTo>
                  <a:lnTo>
                    <a:pt x="3420" y="540"/>
                  </a:lnTo>
                  <a:lnTo>
                    <a:pt x="3600" y="360"/>
                  </a:lnTo>
                  <a:lnTo>
                    <a:pt x="3600" y="0"/>
                  </a:lnTo>
                  <a:lnTo>
                    <a:pt x="0" y="0"/>
                  </a:lnTo>
                  <a:lnTo>
                    <a:pt x="0" y="360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7" name="Rectangle 37"/>
            <p:cNvSpPr>
              <a:spLocks noChangeArrowheads="1"/>
            </p:cNvSpPr>
            <p:nvPr/>
          </p:nvSpPr>
          <p:spPr bwMode="auto">
            <a:xfrm>
              <a:off x="3828762" y="1571255"/>
              <a:ext cx="679450" cy="254000"/>
            </a:xfrm>
            <a:prstGeom prst="rect">
              <a:avLst/>
            </a:prstGeom>
            <a:solidFill>
              <a:srgbClr val="FFFF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8" name="Freeform 38" descr="Granit"/>
            <p:cNvSpPr>
              <a:spLocks/>
            </p:cNvSpPr>
            <p:nvPr/>
          </p:nvSpPr>
          <p:spPr bwMode="auto">
            <a:xfrm>
              <a:off x="3828762" y="1564905"/>
              <a:ext cx="679450" cy="166688"/>
            </a:xfrm>
            <a:custGeom>
              <a:avLst/>
              <a:gdLst>
                <a:gd name="T0" fmla="*/ 0 w 3600"/>
                <a:gd name="T1" fmla="*/ 360 h 540"/>
                <a:gd name="T2" fmla="*/ 360 w 3600"/>
                <a:gd name="T3" fmla="*/ 540 h 540"/>
                <a:gd name="T4" fmla="*/ 540 w 3600"/>
                <a:gd name="T5" fmla="*/ 360 h 540"/>
                <a:gd name="T6" fmla="*/ 720 w 3600"/>
                <a:gd name="T7" fmla="*/ 540 h 540"/>
                <a:gd name="T8" fmla="*/ 1080 w 3600"/>
                <a:gd name="T9" fmla="*/ 360 h 540"/>
                <a:gd name="T10" fmla="*/ 1080 w 3600"/>
                <a:gd name="T11" fmla="*/ 540 h 540"/>
                <a:gd name="T12" fmla="*/ 1260 w 3600"/>
                <a:gd name="T13" fmla="*/ 540 h 540"/>
                <a:gd name="T14" fmla="*/ 1440 w 3600"/>
                <a:gd name="T15" fmla="*/ 360 h 540"/>
                <a:gd name="T16" fmla="*/ 1620 w 3600"/>
                <a:gd name="T17" fmla="*/ 360 h 540"/>
                <a:gd name="T18" fmla="*/ 1800 w 3600"/>
                <a:gd name="T19" fmla="*/ 540 h 540"/>
                <a:gd name="T20" fmla="*/ 2160 w 3600"/>
                <a:gd name="T21" fmla="*/ 360 h 540"/>
                <a:gd name="T22" fmla="*/ 2340 w 3600"/>
                <a:gd name="T23" fmla="*/ 540 h 540"/>
                <a:gd name="T24" fmla="*/ 2700 w 3600"/>
                <a:gd name="T25" fmla="*/ 360 h 540"/>
                <a:gd name="T26" fmla="*/ 2880 w 3600"/>
                <a:gd name="T27" fmla="*/ 360 h 540"/>
                <a:gd name="T28" fmla="*/ 3060 w 3600"/>
                <a:gd name="T29" fmla="*/ 540 h 540"/>
                <a:gd name="T30" fmla="*/ 3420 w 3600"/>
                <a:gd name="T31" fmla="*/ 540 h 540"/>
                <a:gd name="T32" fmla="*/ 3600 w 3600"/>
                <a:gd name="T33" fmla="*/ 360 h 540"/>
                <a:gd name="T34" fmla="*/ 3600 w 3600"/>
                <a:gd name="T35" fmla="*/ 0 h 540"/>
                <a:gd name="T36" fmla="*/ 0 w 3600"/>
                <a:gd name="T37" fmla="*/ 0 h 540"/>
                <a:gd name="T38" fmla="*/ 0 w 3600"/>
                <a:gd name="T39" fmla="*/ 36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00" h="540">
                  <a:moveTo>
                    <a:pt x="0" y="360"/>
                  </a:moveTo>
                  <a:lnTo>
                    <a:pt x="360" y="540"/>
                  </a:lnTo>
                  <a:lnTo>
                    <a:pt x="540" y="360"/>
                  </a:lnTo>
                  <a:lnTo>
                    <a:pt x="720" y="540"/>
                  </a:lnTo>
                  <a:lnTo>
                    <a:pt x="1080" y="360"/>
                  </a:lnTo>
                  <a:lnTo>
                    <a:pt x="1080" y="540"/>
                  </a:lnTo>
                  <a:lnTo>
                    <a:pt x="1260" y="540"/>
                  </a:lnTo>
                  <a:lnTo>
                    <a:pt x="1440" y="360"/>
                  </a:lnTo>
                  <a:lnTo>
                    <a:pt x="1620" y="360"/>
                  </a:lnTo>
                  <a:lnTo>
                    <a:pt x="1800" y="540"/>
                  </a:lnTo>
                  <a:lnTo>
                    <a:pt x="2160" y="360"/>
                  </a:lnTo>
                  <a:lnTo>
                    <a:pt x="2340" y="540"/>
                  </a:lnTo>
                  <a:lnTo>
                    <a:pt x="2700" y="360"/>
                  </a:lnTo>
                  <a:lnTo>
                    <a:pt x="2880" y="360"/>
                  </a:lnTo>
                  <a:lnTo>
                    <a:pt x="3060" y="540"/>
                  </a:lnTo>
                  <a:lnTo>
                    <a:pt x="3420" y="540"/>
                  </a:lnTo>
                  <a:lnTo>
                    <a:pt x="3600" y="360"/>
                  </a:lnTo>
                  <a:lnTo>
                    <a:pt x="3600" y="0"/>
                  </a:lnTo>
                  <a:lnTo>
                    <a:pt x="0" y="0"/>
                  </a:lnTo>
                  <a:lnTo>
                    <a:pt x="0" y="360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9" name="Freeform 39" descr="Granit"/>
            <p:cNvSpPr>
              <a:spLocks/>
            </p:cNvSpPr>
            <p:nvPr/>
          </p:nvSpPr>
          <p:spPr bwMode="auto">
            <a:xfrm flipH="1" flipV="1">
              <a:off x="3828762" y="1750643"/>
              <a:ext cx="679450" cy="166687"/>
            </a:xfrm>
            <a:custGeom>
              <a:avLst/>
              <a:gdLst>
                <a:gd name="T0" fmla="*/ 0 w 3600"/>
                <a:gd name="T1" fmla="*/ 360 h 540"/>
                <a:gd name="T2" fmla="*/ 360 w 3600"/>
                <a:gd name="T3" fmla="*/ 540 h 540"/>
                <a:gd name="T4" fmla="*/ 540 w 3600"/>
                <a:gd name="T5" fmla="*/ 360 h 540"/>
                <a:gd name="T6" fmla="*/ 720 w 3600"/>
                <a:gd name="T7" fmla="*/ 540 h 540"/>
                <a:gd name="T8" fmla="*/ 1080 w 3600"/>
                <a:gd name="T9" fmla="*/ 360 h 540"/>
                <a:gd name="T10" fmla="*/ 1080 w 3600"/>
                <a:gd name="T11" fmla="*/ 540 h 540"/>
                <a:gd name="T12" fmla="*/ 1260 w 3600"/>
                <a:gd name="T13" fmla="*/ 540 h 540"/>
                <a:gd name="T14" fmla="*/ 1440 w 3600"/>
                <a:gd name="T15" fmla="*/ 360 h 540"/>
                <a:gd name="T16" fmla="*/ 1620 w 3600"/>
                <a:gd name="T17" fmla="*/ 360 h 540"/>
                <a:gd name="T18" fmla="*/ 1800 w 3600"/>
                <a:gd name="T19" fmla="*/ 540 h 540"/>
                <a:gd name="T20" fmla="*/ 2160 w 3600"/>
                <a:gd name="T21" fmla="*/ 360 h 540"/>
                <a:gd name="T22" fmla="*/ 2340 w 3600"/>
                <a:gd name="T23" fmla="*/ 540 h 540"/>
                <a:gd name="T24" fmla="*/ 2700 w 3600"/>
                <a:gd name="T25" fmla="*/ 360 h 540"/>
                <a:gd name="T26" fmla="*/ 2880 w 3600"/>
                <a:gd name="T27" fmla="*/ 360 h 540"/>
                <a:gd name="T28" fmla="*/ 3060 w 3600"/>
                <a:gd name="T29" fmla="*/ 540 h 540"/>
                <a:gd name="T30" fmla="*/ 3420 w 3600"/>
                <a:gd name="T31" fmla="*/ 540 h 540"/>
                <a:gd name="T32" fmla="*/ 3600 w 3600"/>
                <a:gd name="T33" fmla="*/ 360 h 540"/>
                <a:gd name="T34" fmla="*/ 3600 w 3600"/>
                <a:gd name="T35" fmla="*/ 0 h 540"/>
                <a:gd name="T36" fmla="*/ 0 w 3600"/>
                <a:gd name="T37" fmla="*/ 0 h 540"/>
                <a:gd name="T38" fmla="*/ 0 w 3600"/>
                <a:gd name="T39" fmla="*/ 36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00" h="540">
                  <a:moveTo>
                    <a:pt x="0" y="360"/>
                  </a:moveTo>
                  <a:lnTo>
                    <a:pt x="360" y="540"/>
                  </a:lnTo>
                  <a:lnTo>
                    <a:pt x="540" y="360"/>
                  </a:lnTo>
                  <a:lnTo>
                    <a:pt x="720" y="540"/>
                  </a:lnTo>
                  <a:lnTo>
                    <a:pt x="1080" y="360"/>
                  </a:lnTo>
                  <a:lnTo>
                    <a:pt x="1080" y="540"/>
                  </a:lnTo>
                  <a:lnTo>
                    <a:pt x="1260" y="540"/>
                  </a:lnTo>
                  <a:lnTo>
                    <a:pt x="1440" y="360"/>
                  </a:lnTo>
                  <a:lnTo>
                    <a:pt x="1620" y="360"/>
                  </a:lnTo>
                  <a:lnTo>
                    <a:pt x="1800" y="540"/>
                  </a:lnTo>
                  <a:lnTo>
                    <a:pt x="2160" y="360"/>
                  </a:lnTo>
                  <a:lnTo>
                    <a:pt x="2340" y="540"/>
                  </a:lnTo>
                  <a:lnTo>
                    <a:pt x="2700" y="360"/>
                  </a:lnTo>
                  <a:lnTo>
                    <a:pt x="2880" y="360"/>
                  </a:lnTo>
                  <a:lnTo>
                    <a:pt x="3060" y="540"/>
                  </a:lnTo>
                  <a:lnTo>
                    <a:pt x="3420" y="540"/>
                  </a:lnTo>
                  <a:lnTo>
                    <a:pt x="3600" y="360"/>
                  </a:lnTo>
                  <a:lnTo>
                    <a:pt x="3600" y="0"/>
                  </a:lnTo>
                  <a:lnTo>
                    <a:pt x="0" y="0"/>
                  </a:lnTo>
                  <a:lnTo>
                    <a:pt x="0" y="360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0" name="Rectangle 34"/>
            <p:cNvSpPr>
              <a:spLocks noChangeArrowheads="1"/>
            </p:cNvSpPr>
            <p:nvPr/>
          </p:nvSpPr>
          <p:spPr bwMode="auto">
            <a:xfrm>
              <a:off x="3015784" y="1563319"/>
              <a:ext cx="679450" cy="254000"/>
            </a:xfrm>
            <a:prstGeom prst="rect">
              <a:avLst/>
            </a:prstGeom>
            <a:solidFill>
              <a:srgbClr val="FFFF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1" name="Freeform 35" descr="Granit"/>
            <p:cNvSpPr>
              <a:spLocks/>
            </p:cNvSpPr>
            <p:nvPr/>
          </p:nvSpPr>
          <p:spPr bwMode="auto">
            <a:xfrm>
              <a:off x="3015784" y="1558556"/>
              <a:ext cx="679450" cy="176213"/>
            </a:xfrm>
            <a:custGeom>
              <a:avLst/>
              <a:gdLst>
                <a:gd name="T0" fmla="*/ 0 w 428"/>
                <a:gd name="T1" fmla="*/ 70 h 111"/>
                <a:gd name="T2" fmla="*/ 43 w 428"/>
                <a:gd name="T3" fmla="*/ 105 h 111"/>
                <a:gd name="T4" fmla="*/ 64 w 428"/>
                <a:gd name="T5" fmla="*/ 70 h 111"/>
                <a:gd name="T6" fmla="*/ 86 w 428"/>
                <a:gd name="T7" fmla="*/ 105 h 111"/>
                <a:gd name="T8" fmla="*/ 128 w 428"/>
                <a:gd name="T9" fmla="*/ 70 h 111"/>
                <a:gd name="T10" fmla="*/ 128 w 428"/>
                <a:gd name="T11" fmla="*/ 105 h 111"/>
                <a:gd name="T12" fmla="*/ 150 w 428"/>
                <a:gd name="T13" fmla="*/ 105 h 111"/>
                <a:gd name="T14" fmla="*/ 171 w 428"/>
                <a:gd name="T15" fmla="*/ 70 h 111"/>
                <a:gd name="T16" fmla="*/ 193 w 428"/>
                <a:gd name="T17" fmla="*/ 70 h 111"/>
                <a:gd name="T18" fmla="*/ 215 w 428"/>
                <a:gd name="T19" fmla="*/ 111 h 111"/>
                <a:gd name="T20" fmla="*/ 257 w 428"/>
                <a:gd name="T21" fmla="*/ 70 h 111"/>
                <a:gd name="T22" fmla="*/ 278 w 428"/>
                <a:gd name="T23" fmla="*/ 105 h 111"/>
                <a:gd name="T24" fmla="*/ 321 w 428"/>
                <a:gd name="T25" fmla="*/ 70 h 111"/>
                <a:gd name="T26" fmla="*/ 342 w 428"/>
                <a:gd name="T27" fmla="*/ 70 h 111"/>
                <a:gd name="T28" fmla="*/ 364 w 428"/>
                <a:gd name="T29" fmla="*/ 105 h 111"/>
                <a:gd name="T30" fmla="*/ 407 w 428"/>
                <a:gd name="T31" fmla="*/ 105 h 111"/>
                <a:gd name="T32" fmla="*/ 428 w 428"/>
                <a:gd name="T33" fmla="*/ 70 h 111"/>
                <a:gd name="T34" fmla="*/ 428 w 428"/>
                <a:gd name="T35" fmla="*/ 0 h 111"/>
                <a:gd name="T36" fmla="*/ 0 w 428"/>
                <a:gd name="T37" fmla="*/ 0 h 111"/>
                <a:gd name="T38" fmla="*/ 0 w 428"/>
                <a:gd name="T39" fmla="*/ 7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8" h="111">
                  <a:moveTo>
                    <a:pt x="0" y="70"/>
                  </a:moveTo>
                  <a:lnTo>
                    <a:pt x="43" y="105"/>
                  </a:lnTo>
                  <a:lnTo>
                    <a:pt x="64" y="70"/>
                  </a:lnTo>
                  <a:lnTo>
                    <a:pt x="86" y="105"/>
                  </a:lnTo>
                  <a:lnTo>
                    <a:pt x="128" y="70"/>
                  </a:lnTo>
                  <a:lnTo>
                    <a:pt x="128" y="105"/>
                  </a:lnTo>
                  <a:lnTo>
                    <a:pt x="150" y="105"/>
                  </a:lnTo>
                  <a:lnTo>
                    <a:pt x="171" y="70"/>
                  </a:lnTo>
                  <a:lnTo>
                    <a:pt x="193" y="70"/>
                  </a:lnTo>
                  <a:lnTo>
                    <a:pt x="215" y="111"/>
                  </a:lnTo>
                  <a:lnTo>
                    <a:pt x="257" y="70"/>
                  </a:lnTo>
                  <a:lnTo>
                    <a:pt x="278" y="105"/>
                  </a:lnTo>
                  <a:lnTo>
                    <a:pt x="321" y="70"/>
                  </a:lnTo>
                  <a:lnTo>
                    <a:pt x="342" y="70"/>
                  </a:lnTo>
                  <a:lnTo>
                    <a:pt x="364" y="105"/>
                  </a:lnTo>
                  <a:lnTo>
                    <a:pt x="407" y="105"/>
                  </a:lnTo>
                  <a:lnTo>
                    <a:pt x="428" y="70"/>
                  </a:lnTo>
                  <a:lnTo>
                    <a:pt x="428" y="0"/>
                  </a:lnTo>
                  <a:lnTo>
                    <a:pt x="0" y="0"/>
                  </a:lnTo>
                  <a:lnTo>
                    <a:pt x="0" y="70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2" name="Freeform 36" descr="Granit"/>
            <p:cNvSpPr>
              <a:spLocks/>
            </p:cNvSpPr>
            <p:nvPr/>
          </p:nvSpPr>
          <p:spPr bwMode="auto">
            <a:xfrm>
              <a:off x="3015784" y="1734769"/>
              <a:ext cx="679450" cy="176212"/>
            </a:xfrm>
            <a:custGeom>
              <a:avLst/>
              <a:gdLst>
                <a:gd name="T0" fmla="*/ 428 w 428"/>
                <a:gd name="T1" fmla="*/ 41 h 111"/>
                <a:gd name="T2" fmla="*/ 385 w 428"/>
                <a:gd name="T3" fmla="*/ 0 h 111"/>
                <a:gd name="T4" fmla="*/ 364 w 428"/>
                <a:gd name="T5" fmla="*/ 41 h 111"/>
                <a:gd name="T6" fmla="*/ 342 w 428"/>
                <a:gd name="T7" fmla="*/ 6 h 111"/>
                <a:gd name="T8" fmla="*/ 300 w 428"/>
                <a:gd name="T9" fmla="*/ 41 h 111"/>
                <a:gd name="T10" fmla="*/ 300 w 428"/>
                <a:gd name="T11" fmla="*/ 6 h 111"/>
                <a:gd name="T12" fmla="*/ 278 w 428"/>
                <a:gd name="T13" fmla="*/ 6 h 111"/>
                <a:gd name="T14" fmla="*/ 257 w 428"/>
                <a:gd name="T15" fmla="*/ 41 h 111"/>
                <a:gd name="T16" fmla="*/ 235 w 428"/>
                <a:gd name="T17" fmla="*/ 41 h 111"/>
                <a:gd name="T18" fmla="*/ 214 w 428"/>
                <a:gd name="T19" fmla="*/ 6 h 111"/>
                <a:gd name="T20" fmla="*/ 171 w 428"/>
                <a:gd name="T21" fmla="*/ 41 h 111"/>
                <a:gd name="T22" fmla="*/ 150 w 428"/>
                <a:gd name="T23" fmla="*/ 6 h 111"/>
                <a:gd name="T24" fmla="*/ 107 w 428"/>
                <a:gd name="T25" fmla="*/ 41 h 111"/>
                <a:gd name="T26" fmla="*/ 86 w 428"/>
                <a:gd name="T27" fmla="*/ 41 h 111"/>
                <a:gd name="T28" fmla="*/ 64 w 428"/>
                <a:gd name="T29" fmla="*/ 6 h 111"/>
                <a:gd name="T30" fmla="*/ 21 w 428"/>
                <a:gd name="T31" fmla="*/ 6 h 111"/>
                <a:gd name="T32" fmla="*/ 0 w 428"/>
                <a:gd name="T33" fmla="*/ 41 h 111"/>
                <a:gd name="T34" fmla="*/ 0 w 428"/>
                <a:gd name="T35" fmla="*/ 111 h 111"/>
                <a:gd name="T36" fmla="*/ 428 w 428"/>
                <a:gd name="T37" fmla="*/ 111 h 111"/>
                <a:gd name="T38" fmla="*/ 428 w 428"/>
                <a:gd name="T39" fmla="*/ 4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8" h="111">
                  <a:moveTo>
                    <a:pt x="428" y="41"/>
                  </a:moveTo>
                  <a:lnTo>
                    <a:pt x="385" y="0"/>
                  </a:lnTo>
                  <a:lnTo>
                    <a:pt x="364" y="41"/>
                  </a:lnTo>
                  <a:lnTo>
                    <a:pt x="342" y="6"/>
                  </a:lnTo>
                  <a:lnTo>
                    <a:pt x="300" y="41"/>
                  </a:lnTo>
                  <a:lnTo>
                    <a:pt x="300" y="6"/>
                  </a:lnTo>
                  <a:lnTo>
                    <a:pt x="278" y="6"/>
                  </a:lnTo>
                  <a:lnTo>
                    <a:pt x="257" y="41"/>
                  </a:lnTo>
                  <a:lnTo>
                    <a:pt x="235" y="41"/>
                  </a:lnTo>
                  <a:lnTo>
                    <a:pt x="214" y="6"/>
                  </a:lnTo>
                  <a:lnTo>
                    <a:pt x="171" y="41"/>
                  </a:lnTo>
                  <a:lnTo>
                    <a:pt x="150" y="6"/>
                  </a:lnTo>
                  <a:lnTo>
                    <a:pt x="107" y="41"/>
                  </a:lnTo>
                  <a:lnTo>
                    <a:pt x="86" y="41"/>
                  </a:lnTo>
                  <a:lnTo>
                    <a:pt x="64" y="6"/>
                  </a:lnTo>
                  <a:lnTo>
                    <a:pt x="21" y="6"/>
                  </a:lnTo>
                  <a:lnTo>
                    <a:pt x="0" y="41"/>
                  </a:lnTo>
                  <a:lnTo>
                    <a:pt x="0" y="111"/>
                  </a:lnTo>
                  <a:lnTo>
                    <a:pt x="428" y="111"/>
                  </a:lnTo>
                  <a:lnTo>
                    <a:pt x="428" y="41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3" name="Rectangle 40"/>
            <p:cNvSpPr>
              <a:spLocks noChangeArrowheads="1"/>
            </p:cNvSpPr>
            <p:nvPr/>
          </p:nvSpPr>
          <p:spPr bwMode="auto">
            <a:xfrm>
              <a:off x="5270500" y="1576018"/>
              <a:ext cx="679450" cy="254000"/>
            </a:xfrm>
            <a:prstGeom prst="rect">
              <a:avLst/>
            </a:prstGeom>
            <a:solidFill>
              <a:srgbClr val="FFFF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4" name="Freeform 41" descr="Granit"/>
            <p:cNvSpPr>
              <a:spLocks/>
            </p:cNvSpPr>
            <p:nvPr/>
          </p:nvSpPr>
          <p:spPr bwMode="auto">
            <a:xfrm>
              <a:off x="5270500" y="1541093"/>
              <a:ext cx="679450" cy="166688"/>
            </a:xfrm>
            <a:custGeom>
              <a:avLst/>
              <a:gdLst>
                <a:gd name="T0" fmla="*/ 0 w 3600"/>
                <a:gd name="T1" fmla="*/ 360 h 540"/>
                <a:gd name="T2" fmla="*/ 360 w 3600"/>
                <a:gd name="T3" fmla="*/ 540 h 540"/>
                <a:gd name="T4" fmla="*/ 540 w 3600"/>
                <a:gd name="T5" fmla="*/ 360 h 540"/>
                <a:gd name="T6" fmla="*/ 720 w 3600"/>
                <a:gd name="T7" fmla="*/ 540 h 540"/>
                <a:gd name="T8" fmla="*/ 1080 w 3600"/>
                <a:gd name="T9" fmla="*/ 360 h 540"/>
                <a:gd name="T10" fmla="*/ 1080 w 3600"/>
                <a:gd name="T11" fmla="*/ 540 h 540"/>
                <a:gd name="T12" fmla="*/ 1260 w 3600"/>
                <a:gd name="T13" fmla="*/ 540 h 540"/>
                <a:gd name="T14" fmla="*/ 1440 w 3600"/>
                <a:gd name="T15" fmla="*/ 360 h 540"/>
                <a:gd name="T16" fmla="*/ 1620 w 3600"/>
                <a:gd name="T17" fmla="*/ 360 h 540"/>
                <a:gd name="T18" fmla="*/ 1800 w 3600"/>
                <a:gd name="T19" fmla="*/ 540 h 540"/>
                <a:gd name="T20" fmla="*/ 2160 w 3600"/>
                <a:gd name="T21" fmla="*/ 360 h 540"/>
                <a:gd name="T22" fmla="*/ 2340 w 3600"/>
                <a:gd name="T23" fmla="*/ 540 h 540"/>
                <a:gd name="T24" fmla="*/ 2700 w 3600"/>
                <a:gd name="T25" fmla="*/ 360 h 540"/>
                <a:gd name="T26" fmla="*/ 2880 w 3600"/>
                <a:gd name="T27" fmla="*/ 360 h 540"/>
                <a:gd name="T28" fmla="*/ 3060 w 3600"/>
                <a:gd name="T29" fmla="*/ 540 h 540"/>
                <a:gd name="T30" fmla="*/ 3420 w 3600"/>
                <a:gd name="T31" fmla="*/ 540 h 540"/>
                <a:gd name="T32" fmla="*/ 3600 w 3600"/>
                <a:gd name="T33" fmla="*/ 360 h 540"/>
                <a:gd name="T34" fmla="*/ 3600 w 3600"/>
                <a:gd name="T35" fmla="*/ 0 h 540"/>
                <a:gd name="T36" fmla="*/ 0 w 3600"/>
                <a:gd name="T37" fmla="*/ 0 h 540"/>
                <a:gd name="T38" fmla="*/ 0 w 3600"/>
                <a:gd name="T39" fmla="*/ 36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00" h="540">
                  <a:moveTo>
                    <a:pt x="0" y="360"/>
                  </a:moveTo>
                  <a:lnTo>
                    <a:pt x="360" y="540"/>
                  </a:lnTo>
                  <a:lnTo>
                    <a:pt x="540" y="360"/>
                  </a:lnTo>
                  <a:lnTo>
                    <a:pt x="720" y="540"/>
                  </a:lnTo>
                  <a:lnTo>
                    <a:pt x="1080" y="360"/>
                  </a:lnTo>
                  <a:lnTo>
                    <a:pt x="1080" y="540"/>
                  </a:lnTo>
                  <a:lnTo>
                    <a:pt x="1260" y="540"/>
                  </a:lnTo>
                  <a:lnTo>
                    <a:pt x="1440" y="360"/>
                  </a:lnTo>
                  <a:lnTo>
                    <a:pt x="1620" y="360"/>
                  </a:lnTo>
                  <a:lnTo>
                    <a:pt x="1800" y="540"/>
                  </a:lnTo>
                  <a:lnTo>
                    <a:pt x="2160" y="360"/>
                  </a:lnTo>
                  <a:lnTo>
                    <a:pt x="2340" y="540"/>
                  </a:lnTo>
                  <a:lnTo>
                    <a:pt x="2700" y="360"/>
                  </a:lnTo>
                  <a:lnTo>
                    <a:pt x="2880" y="360"/>
                  </a:lnTo>
                  <a:lnTo>
                    <a:pt x="3060" y="540"/>
                  </a:lnTo>
                  <a:lnTo>
                    <a:pt x="3420" y="540"/>
                  </a:lnTo>
                  <a:lnTo>
                    <a:pt x="3600" y="360"/>
                  </a:lnTo>
                  <a:lnTo>
                    <a:pt x="3600" y="0"/>
                  </a:lnTo>
                  <a:lnTo>
                    <a:pt x="0" y="0"/>
                  </a:lnTo>
                  <a:lnTo>
                    <a:pt x="0" y="360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5" name="Freeform 42" descr="Granit"/>
            <p:cNvSpPr>
              <a:spLocks/>
            </p:cNvSpPr>
            <p:nvPr/>
          </p:nvSpPr>
          <p:spPr bwMode="auto">
            <a:xfrm flipH="1" flipV="1">
              <a:off x="5270500" y="1755406"/>
              <a:ext cx="679450" cy="166687"/>
            </a:xfrm>
            <a:custGeom>
              <a:avLst/>
              <a:gdLst>
                <a:gd name="T0" fmla="*/ 0 w 3600"/>
                <a:gd name="T1" fmla="*/ 360 h 540"/>
                <a:gd name="T2" fmla="*/ 360 w 3600"/>
                <a:gd name="T3" fmla="*/ 540 h 540"/>
                <a:gd name="T4" fmla="*/ 540 w 3600"/>
                <a:gd name="T5" fmla="*/ 360 h 540"/>
                <a:gd name="T6" fmla="*/ 720 w 3600"/>
                <a:gd name="T7" fmla="*/ 540 h 540"/>
                <a:gd name="T8" fmla="*/ 1080 w 3600"/>
                <a:gd name="T9" fmla="*/ 360 h 540"/>
                <a:gd name="T10" fmla="*/ 1080 w 3600"/>
                <a:gd name="T11" fmla="*/ 540 h 540"/>
                <a:gd name="T12" fmla="*/ 1260 w 3600"/>
                <a:gd name="T13" fmla="*/ 540 h 540"/>
                <a:gd name="T14" fmla="*/ 1440 w 3600"/>
                <a:gd name="T15" fmla="*/ 360 h 540"/>
                <a:gd name="T16" fmla="*/ 1620 w 3600"/>
                <a:gd name="T17" fmla="*/ 360 h 540"/>
                <a:gd name="T18" fmla="*/ 1800 w 3600"/>
                <a:gd name="T19" fmla="*/ 540 h 540"/>
                <a:gd name="T20" fmla="*/ 2160 w 3600"/>
                <a:gd name="T21" fmla="*/ 360 h 540"/>
                <a:gd name="T22" fmla="*/ 2340 w 3600"/>
                <a:gd name="T23" fmla="*/ 540 h 540"/>
                <a:gd name="T24" fmla="*/ 2700 w 3600"/>
                <a:gd name="T25" fmla="*/ 360 h 540"/>
                <a:gd name="T26" fmla="*/ 2880 w 3600"/>
                <a:gd name="T27" fmla="*/ 360 h 540"/>
                <a:gd name="T28" fmla="*/ 3060 w 3600"/>
                <a:gd name="T29" fmla="*/ 540 h 540"/>
                <a:gd name="T30" fmla="*/ 3420 w 3600"/>
                <a:gd name="T31" fmla="*/ 540 h 540"/>
                <a:gd name="T32" fmla="*/ 3600 w 3600"/>
                <a:gd name="T33" fmla="*/ 360 h 540"/>
                <a:gd name="T34" fmla="*/ 3600 w 3600"/>
                <a:gd name="T35" fmla="*/ 0 h 540"/>
                <a:gd name="T36" fmla="*/ 0 w 3600"/>
                <a:gd name="T37" fmla="*/ 0 h 540"/>
                <a:gd name="T38" fmla="*/ 0 w 3600"/>
                <a:gd name="T39" fmla="*/ 36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00" h="540">
                  <a:moveTo>
                    <a:pt x="0" y="360"/>
                  </a:moveTo>
                  <a:lnTo>
                    <a:pt x="360" y="540"/>
                  </a:lnTo>
                  <a:lnTo>
                    <a:pt x="540" y="360"/>
                  </a:lnTo>
                  <a:lnTo>
                    <a:pt x="720" y="540"/>
                  </a:lnTo>
                  <a:lnTo>
                    <a:pt x="1080" y="360"/>
                  </a:lnTo>
                  <a:lnTo>
                    <a:pt x="1080" y="540"/>
                  </a:lnTo>
                  <a:lnTo>
                    <a:pt x="1260" y="540"/>
                  </a:lnTo>
                  <a:lnTo>
                    <a:pt x="1440" y="360"/>
                  </a:lnTo>
                  <a:lnTo>
                    <a:pt x="1620" y="360"/>
                  </a:lnTo>
                  <a:lnTo>
                    <a:pt x="1800" y="540"/>
                  </a:lnTo>
                  <a:lnTo>
                    <a:pt x="2160" y="360"/>
                  </a:lnTo>
                  <a:lnTo>
                    <a:pt x="2340" y="540"/>
                  </a:lnTo>
                  <a:lnTo>
                    <a:pt x="2700" y="360"/>
                  </a:lnTo>
                  <a:lnTo>
                    <a:pt x="2880" y="360"/>
                  </a:lnTo>
                  <a:lnTo>
                    <a:pt x="3060" y="540"/>
                  </a:lnTo>
                  <a:lnTo>
                    <a:pt x="3420" y="540"/>
                  </a:lnTo>
                  <a:lnTo>
                    <a:pt x="3600" y="360"/>
                  </a:lnTo>
                  <a:lnTo>
                    <a:pt x="3600" y="0"/>
                  </a:lnTo>
                  <a:lnTo>
                    <a:pt x="0" y="0"/>
                  </a:lnTo>
                  <a:lnTo>
                    <a:pt x="0" y="360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6998041" y="3950342"/>
              <a:ext cx="220945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i="1" dirty="0">
                  <a:latin typeface="Symbol" charset="2"/>
                  <a:cs typeface="Symbol" charset="2"/>
                </a:rPr>
                <a:t>h</a:t>
              </a:r>
              <a:r>
                <a:rPr lang="fr-FR" sz="1400" i="1" dirty="0" smtClean="0">
                  <a:latin typeface="Symbol" charset="2"/>
                  <a:cs typeface="Symbol" charset="2"/>
                </a:rPr>
                <a:t> </a:t>
              </a:r>
              <a:r>
                <a:rPr lang="fr-FR" sz="1400" dirty="0" smtClean="0">
                  <a:latin typeface="Comic Sans MS"/>
                  <a:cs typeface="Comic Sans MS"/>
                </a:rPr>
                <a:t>: </a:t>
              </a:r>
              <a:r>
                <a:rPr lang="fr-FR" sz="1400" dirty="0" err="1" smtClean="0">
                  <a:latin typeface="Comic Sans MS"/>
                  <a:cs typeface="Comic Sans MS"/>
                </a:rPr>
                <a:t>Lubricant</a:t>
              </a:r>
              <a:r>
                <a:rPr lang="fr-FR" sz="1400" dirty="0" smtClean="0">
                  <a:latin typeface="Comic Sans MS"/>
                  <a:cs typeface="Comic Sans MS"/>
                </a:rPr>
                <a:t> </a:t>
              </a:r>
              <a:r>
                <a:rPr lang="fr-FR" sz="1400" dirty="0" err="1" smtClean="0">
                  <a:latin typeface="Comic Sans MS"/>
                  <a:cs typeface="Comic Sans MS"/>
                </a:rPr>
                <a:t>viscosity</a:t>
              </a:r>
              <a:endParaRPr lang="fr-FR" sz="1400" dirty="0" smtClean="0">
                <a:latin typeface="Comic Sans MS"/>
                <a:cs typeface="Comic Sans MS"/>
              </a:endParaRPr>
            </a:p>
            <a:p>
              <a:r>
                <a:rPr lang="fr-FR" sz="1400" dirty="0" smtClean="0">
                  <a:latin typeface="Comic Sans MS"/>
                  <a:cs typeface="Comic Sans MS"/>
                </a:rPr>
                <a:t>F</a:t>
              </a:r>
              <a:r>
                <a:rPr lang="fr-FR" sz="1400" baseline="-25000" dirty="0" smtClean="0">
                  <a:latin typeface="Comic Sans MS"/>
                  <a:cs typeface="Comic Sans MS"/>
                </a:rPr>
                <a:t>N </a:t>
              </a:r>
              <a:r>
                <a:rPr lang="fr-FR" sz="1400" dirty="0" smtClean="0">
                  <a:latin typeface="Comic Sans MS"/>
                  <a:cs typeface="Comic Sans MS"/>
                </a:rPr>
                <a:t>: Normal </a:t>
              </a:r>
              <a:r>
                <a:rPr lang="fr-FR" sz="1400" dirty="0" err="1">
                  <a:latin typeface="Comic Sans MS"/>
                  <a:cs typeface="Comic Sans MS"/>
                </a:rPr>
                <a:t>l</a:t>
              </a:r>
              <a:r>
                <a:rPr lang="fr-FR" sz="1400" dirty="0" err="1" smtClean="0">
                  <a:latin typeface="Comic Sans MS"/>
                  <a:cs typeface="Comic Sans MS"/>
                </a:rPr>
                <a:t>oad</a:t>
              </a:r>
              <a:endParaRPr lang="fr-FR" sz="1400" dirty="0" smtClean="0">
                <a:latin typeface="Comic Sans MS"/>
                <a:cs typeface="Comic Sans MS"/>
              </a:endParaRPr>
            </a:p>
            <a:p>
              <a:r>
                <a:rPr lang="fr-FR" sz="1400" dirty="0" smtClean="0">
                  <a:latin typeface="Comic Sans MS"/>
                  <a:cs typeface="Comic Sans MS"/>
                </a:rPr>
                <a:t>V : </a:t>
              </a:r>
              <a:r>
                <a:rPr lang="fr-FR" sz="1400" dirty="0" err="1" smtClean="0">
                  <a:latin typeface="Comic Sans MS"/>
                  <a:cs typeface="Comic Sans MS"/>
                </a:rPr>
                <a:t>Sliding</a:t>
              </a:r>
              <a:r>
                <a:rPr lang="fr-FR" sz="1400" dirty="0" smtClean="0">
                  <a:latin typeface="Comic Sans MS"/>
                  <a:cs typeface="Comic Sans MS"/>
                </a:rPr>
                <a:t> speed</a:t>
              </a:r>
              <a:endParaRPr lang="fr-FR" sz="1400" dirty="0">
                <a:latin typeface="Comic Sans MS"/>
                <a:cs typeface="Comic Sans MS"/>
              </a:endParaRPr>
            </a:p>
          </p:txBody>
        </p:sp>
        <p:sp>
          <p:nvSpPr>
            <p:cNvPr id="49" name="Text Box 43"/>
            <p:cNvSpPr txBox="1">
              <a:spLocks noChangeArrowheads="1"/>
            </p:cNvSpPr>
            <p:nvPr/>
          </p:nvSpPr>
          <p:spPr bwMode="auto">
            <a:xfrm>
              <a:off x="3026047" y="434975"/>
              <a:ext cx="228185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400" dirty="0" smtClean="0">
                  <a:latin typeface="Comic Sans MS" charset="0"/>
                  <a:cs typeface="ＭＳ Ｐゴシック" charset="0"/>
                </a:rPr>
                <a:t>Friction reduction due to</a:t>
              </a:r>
              <a:endParaRPr lang="en-GB" sz="1400" dirty="0">
                <a:latin typeface="Comic Sans MS" charset="0"/>
                <a:cs typeface="ＭＳ Ｐゴシック" charset="0"/>
              </a:endParaRPr>
            </a:p>
          </p:txBody>
        </p:sp>
        <p:sp>
          <p:nvSpPr>
            <p:cNvPr id="50" name="Text Box 43"/>
            <p:cNvSpPr txBox="1">
              <a:spLocks noChangeArrowheads="1"/>
            </p:cNvSpPr>
            <p:nvPr/>
          </p:nvSpPr>
          <p:spPr bwMode="auto">
            <a:xfrm>
              <a:off x="2101384" y="1087068"/>
              <a:ext cx="87085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200" dirty="0" smtClean="0">
                  <a:latin typeface="Comic Sans MS" charset="0"/>
                  <a:cs typeface="ＭＳ Ｐゴシック" charset="0"/>
                </a:rPr>
                <a:t>Additives</a:t>
              </a:r>
              <a:endParaRPr lang="en-GB" sz="1200" dirty="0">
                <a:latin typeface="Comic Sans MS" charset="0"/>
                <a:cs typeface="ＭＳ Ｐゴシック" charset="0"/>
              </a:endParaRPr>
            </a:p>
          </p:txBody>
        </p:sp>
        <p:sp>
          <p:nvSpPr>
            <p:cNvPr id="51" name="Text Box 43"/>
            <p:cNvSpPr txBox="1">
              <a:spLocks noChangeArrowheads="1"/>
            </p:cNvSpPr>
            <p:nvPr/>
          </p:nvSpPr>
          <p:spPr bwMode="auto">
            <a:xfrm>
              <a:off x="2863384" y="909268"/>
              <a:ext cx="87085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GB" sz="1200" dirty="0" smtClean="0">
                  <a:latin typeface="Comic Sans MS" charset="0"/>
                  <a:cs typeface="ＭＳ Ｐゴシック" charset="0"/>
                </a:rPr>
                <a:t>Base +</a:t>
              </a:r>
            </a:p>
            <a:p>
              <a:pPr algn="ctr"/>
              <a:r>
                <a:rPr lang="en-GB" sz="1200" dirty="0" smtClean="0">
                  <a:latin typeface="Comic Sans MS" charset="0"/>
                  <a:cs typeface="ＭＳ Ｐゴシック" charset="0"/>
                </a:rPr>
                <a:t>Additives</a:t>
              </a:r>
              <a:endParaRPr lang="en-GB" sz="1200" dirty="0">
                <a:latin typeface="Comic Sans MS" charset="0"/>
                <a:cs typeface="ＭＳ Ｐゴシック" charset="0"/>
              </a:endParaRPr>
            </a:p>
          </p:txBody>
        </p:sp>
        <p:sp>
          <p:nvSpPr>
            <p:cNvPr id="52" name="Text Box 43"/>
            <p:cNvSpPr txBox="1">
              <a:spLocks noChangeArrowheads="1"/>
            </p:cNvSpPr>
            <p:nvPr/>
          </p:nvSpPr>
          <p:spPr bwMode="auto">
            <a:xfrm>
              <a:off x="3873935" y="1085924"/>
              <a:ext cx="51964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200" dirty="0" smtClean="0">
                  <a:latin typeface="Comic Sans MS" charset="0"/>
                  <a:cs typeface="ＭＳ Ｐゴシック" charset="0"/>
                </a:rPr>
                <a:t>Base</a:t>
              </a:r>
              <a:endParaRPr lang="en-GB" sz="1200" dirty="0">
                <a:latin typeface="Comic Sans MS" charset="0"/>
                <a:cs typeface="ＭＳ Ｐゴシック" charset="0"/>
              </a:endParaRPr>
            </a:p>
          </p:txBody>
        </p:sp>
        <p:sp>
          <p:nvSpPr>
            <p:cNvPr id="53" name="Text Box 43"/>
            <p:cNvSpPr txBox="1">
              <a:spLocks noChangeArrowheads="1"/>
            </p:cNvSpPr>
            <p:nvPr/>
          </p:nvSpPr>
          <p:spPr bwMode="auto">
            <a:xfrm>
              <a:off x="5306801" y="1087068"/>
              <a:ext cx="51964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200" dirty="0" smtClean="0">
                  <a:latin typeface="Comic Sans MS" charset="0"/>
                  <a:cs typeface="ＭＳ Ｐゴシック" charset="0"/>
                </a:rPr>
                <a:t>Base</a:t>
              </a:r>
              <a:endParaRPr lang="en-GB" sz="1200" dirty="0">
                <a:latin typeface="Comic Sans MS" charset="0"/>
                <a:cs typeface="ＭＳ Ｐゴシック" charset="0"/>
              </a:endParaRPr>
            </a:p>
          </p:txBody>
        </p:sp>
        <p:cxnSp>
          <p:nvCxnSpPr>
            <p:cNvPr id="58" name="Connecteur droit avec flèche 57"/>
            <p:cNvCxnSpPr/>
            <p:nvPr/>
          </p:nvCxnSpPr>
          <p:spPr>
            <a:xfrm flipH="1">
              <a:off x="2514991" y="717352"/>
              <a:ext cx="472956" cy="374848"/>
            </a:xfrm>
            <a:prstGeom prst="straightConnector1">
              <a:avLst/>
            </a:prstGeom>
            <a:ln w="28575" cmpd="sng"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Connecteur droit avec flèche 61"/>
            <p:cNvCxnSpPr/>
            <p:nvPr/>
          </p:nvCxnSpPr>
          <p:spPr>
            <a:xfrm flipH="1">
              <a:off x="3314700" y="717353"/>
              <a:ext cx="113987" cy="251998"/>
            </a:xfrm>
            <a:prstGeom prst="straightConnector1">
              <a:avLst/>
            </a:prstGeom>
            <a:ln w="28575" cmpd="sng"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Connecteur droit avec flèche 63"/>
            <p:cNvCxnSpPr/>
            <p:nvPr/>
          </p:nvCxnSpPr>
          <p:spPr>
            <a:xfrm>
              <a:off x="4079521" y="717352"/>
              <a:ext cx="72000" cy="349448"/>
            </a:xfrm>
            <a:prstGeom prst="straightConnector1">
              <a:avLst/>
            </a:prstGeom>
            <a:ln w="28575" cmpd="sng"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Connecteur droit avec flèche 66"/>
            <p:cNvCxnSpPr/>
            <p:nvPr/>
          </p:nvCxnSpPr>
          <p:spPr>
            <a:xfrm>
              <a:off x="5232401" y="711075"/>
              <a:ext cx="251998" cy="360000"/>
            </a:xfrm>
            <a:prstGeom prst="straightConnector1">
              <a:avLst/>
            </a:prstGeom>
            <a:ln w="28575" cmpd="sng"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71" name="Picture 15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338" y="2113519"/>
              <a:ext cx="990600" cy="9906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72" name="Text Box 172"/>
            <p:cNvSpPr txBox="1">
              <a:spLocks noChangeArrowheads="1"/>
            </p:cNvSpPr>
            <p:nvPr/>
          </p:nvSpPr>
          <p:spPr bwMode="auto">
            <a:xfrm>
              <a:off x="947738" y="2431019"/>
              <a:ext cx="4381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000" b="0" i="1">
                  <a:latin typeface="Arial" charset="0"/>
                  <a:cs typeface="ＭＳ Ｐゴシック" charset="0"/>
                </a:rPr>
                <a:t>F</a:t>
              </a:r>
              <a:r>
                <a:rPr lang="en-GB" sz="1400" b="0" i="1">
                  <a:latin typeface="Arial" charset="0"/>
                  <a:cs typeface="ＭＳ Ｐゴシック" charset="0"/>
                </a:rPr>
                <a:t>n</a:t>
              </a:r>
              <a:endParaRPr lang="en-GB" sz="2000" b="0" i="1">
                <a:latin typeface="Arial" charset="0"/>
                <a:cs typeface="ＭＳ Ｐゴシック" charset="0"/>
              </a:endParaRPr>
            </a:p>
          </p:txBody>
        </p:sp>
        <p:sp>
          <p:nvSpPr>
            <p:cNvPr id="73" name="Text Box 173"/>
            <p:cNvSpPr txBox="1">
              <a:spLocks noChangeArrowheads="1"/>
            </p:cNvSpPr>
            <p:nvPr/>
          </p:nvSpPr>
          <p:spPr bwMode="auto">
            <a:xfrm>
              <a:off x="1036638" y="3189844"/>
              <a:ext cx="38893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000" b="0" i="1">
                  <a:latin typeface="Arial" charset="0"/>
                  <a:cs typeface="ＭＳ Ｐゴシック" charset="0"/>
                </a:rPr>
                <a:t>F</a:t>
              </a:r>
              <a:r>
                <a:rPr lang="en-GB" sz="1400" b="0" i="1">
                  <a:latin typeface="Arial" charset="0"/>
                  <a:cs typeface="ＭＳ Ｐゴシック" charset="0"/>
                </a:rPr>
                <a:t>t</a:t>
              </a:r>
              <a:endParaRPr lang="en-GB" sz="2000" b="0" i="1">
                <a:latin typeface="Arial" charset="0"/>
                <a:cs typeface="ＭＳ Ｐゴシック" charset="0"/>
              </a:endParaRPr>
            </a:p>
          </p:txBody>
        </p:sp>
        <p:sp>
          <p:nvSpPr>
            <p:cNvPr id="74" name="Line 175"/>
            <p:cNvSpPr>
              <a:spLocks noChangeShapeType="1"/>
            </p:cNvSpPr>
            <p:nvPr/>
          </p:nvSpPr>
          <p:spPr bwMode="auto">
            <a:xfrm>
              <a:off x="1157288" y="2786619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5" name="Line 176"/>
            <p:cNvSpPr>
              <a:spLocks noChangeShapeType="1"/>
            </p:cNvSpPr>
            <p:nvPr/>
          </p:nvSpPr>
          <p:spPr bwMode="auto">
            <a:xfrm rot="5400000" flipH="1" flipV="1">
              <a:off x="1277938" y="3066019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graphicFrame>
          <p:nvGraphicFramePr>
            <p:cNvPr id="76" name="Object 17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62846423"/>
                </p:ext>
              </p:extLst>
            </p:nvPr>
          </p:nvGraphicFramePr>
          <p:xfrm>
            <a:off x="668338" y="3637519"/>
            <a:ext cx="838200" cy="657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76" name="Équation" r:id="rId6" imgW="469900" imgH="368300" progId="Equation.3">
                    <p:embed/>
                  </p:oleObj>
                </mc:Choice>
                <mc:Fallback>
                  <p:oleObj name="Équation" r:id="rId6" imgW="469900" imgH="368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8338" y="3637519"/>
                          <a:ext cx="838200" cy="6572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55" name="Picture 2" descr="C:\Users\Georges\Pictures\Image45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flipV="1">
              <a:off x="7211003" y="2004000"/>
              <a:ext cx="1309314" cy="1403998"/>
            </a:xfrm>
            <a:prstGeom prst="rect">
              <a:avLst/>
            </a:prstGeom>
            <a:noFill/>
          </p:spPr>
        </p:pic>
        <p:cxnSp>
          <p:nvCxnSpPr>
            <p:cNvPr id="6" name="Connecteur droit avec flèche 5"/>
            <p:cNvCxnSpPr/>
            <p:nvPr/>
          </p:nvCxnSpPr>
          <p:spPr>
            <a:xfrm>
              <a:off x="2603891" y="1978600"/>
              <a:ext cx="229256" cy="0"/>
            </a:xfrm>
            <a:prstGeom prst="straightConnector1">
              <a:avLst/>
            </a:prstGeom>
            <a:ln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Connecteur droit avec flèche 60"/>
            <p:cNvCxnSpPr/>
            <p:nvPr/>
          </p:nvCxnSpPr>
          <p:spPr>
            <a:xfrm flipH="1">
              <a:off x="2311791" y="1534100"/>
              <a:ext cx="229256" cy="0"/>
            </a:xfrm>
            <a:prstGeom prst="straightConnector1">
              <a:avLst/>
            </a:prstGeom>
            <a:ln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Connecteur droit avec flèche 62"/>
            <p:cNvCxnSpPr/>
            <p:nvPr/>
          </p:nvCxnSpPr>
          <p:spPr>
            <a:xfrm>
              <a:off x="3365891" y="1965900"/>
              <a:ext cx="229256" cy="0"/>
            </a:xfrm>
            <a:prstGeom prst="straightConnector1">
              <a:avLst/>
            </a:prstGeom>
            <a:ln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Connecteur droit avec flèche 64"/>
            <p:cNvCxnSpPr/>
            <p:nvPr/>
          </p:nvCxnSpPr>
          <p:spPr>
            <a:xfrm flipH="1">
              <a:off x="3073791" y="1502350"/>
              <a:ext cx="229256" cy="0"/>
            </a:xfrm>
            <a:prstGeom prst="straightConnector1">
              <a:avLst/>
            </a:prstGeom>
            <a:ln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Connecteur droit avec flèche 65"/>
            <p:cNvCxnSpPr/>
            <p:nvPr/>
          </p:nvCxnSpPr>
          <p:spPr>
            <a:xfrm>
              <a:off x="4121541" y="1978600"/>
              <a:ext cx="229256" cy="0"/>
            </a:xfrm>
            <a:prstGeom prst="straightConnector1">
              <a:avLst/>
            </a:prstGeom>
            <a:ln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Connecteur droit avec flèche 67"/>
            <p:cNvCxnSpPr/>
            <p:nvPr/>
          </p:nvCxnSpPr>
          <p:spPr>
            <a:xfrm flipH="1">
              <a:off x="3829441" y="1508700"/>
              <a:ext cx="229256" cy="0"/>
            </a:xfrm>
            <a:prstGeom prst="straightConnector1">
              <a:avLst/>
            </a:prstGeom>
            <a:ln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Connecteur droit avec flèche 68"/>
            <p:cNvCxnSpPr/>
            <p:nvPr/>
          </p:nvCxnSpPr>
          <p:spPr>
            <a:xfrm>
              <a:off x="5632841" y="1978600"/>
              <a:ext cx="229256" cy="0"/>
            </a:xfrm>
            <a:prstGeom prst="straightConnector1">
              <a:avLst/>
            </a:prstGeom>
            <a:ln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Connecteur droit avec flèche 69"/>
            <p:cNvCxnSpPr/>
            <p:nvPr/>
          </p:nvCxnSpPr>
          <p:spPr>
            <a:xfrm flipH="1">
              <a:off x="5340741" y="1489650"/>
              <a:ext cx="229256" cy="0"/>
            </a:xfrm>
            <a:prstGeom prst="straightConnector1">
              <a:avLst/>
            </a:prstGeom>
            <a:ln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7" name="Rectangle 50"/>
          <p:cNvSpPr>
            <a:spLocks noChangeArrowheads="1"/>
          </p:cNvSpPr>
          <p:nvPr/>
        </p:nvSpPr>
        <p:spPr bwMode="auto">
          <a:xfrm>
            <a:off x="2303463" y="0"/>
            <a:ext cx="4724400" cy="762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DFDFD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fr-FR" sz="3600" b="0" i="1" dirty="0" err="1" smtClean="0">
                <a:solidFill>
                  <a:srgbClr val="18579B"/>
                </a:solidFill>
                <a:latin typeface="Comic Sans MS" charset="0"/>
              </a:rPr>
              <a:t>Lubrication</a:t>
            </a:r>
            <a:r>
              <a:rPr lang="fr-FR" sz="3600" b="0" i="1" dirty="0" smtClean="0">
                <a:solidFill>
                  <a:srgbClr val="18579B"/>
                </a:solidFill>
                <a:latin typeface="Comic Sans MS" charset="0"/>
              </a:rPr>
              <a:t> </a:t>
            </a:r>
            <a:r>
              <a:rPr lang="fr-FR" sz="3600" b="0" i="1" dirty="0" err="1" smtClean="0">
                <a:solidFill>
                  <a:srgbClr val="18579B"/>
                </a:solidFill>
                <a:latin typeface="Comic Sans MS" charset="0"/>
              </a:rPr>
              <a:t>regimes</a:t>
            </a:r>
            <a:endParaRPr lang="fr-FR" b="0" dirty="0">
              <a:solidFill>
                <a:srgbClr val="18579B"/>
              </a:solidFill>
            </a:endParaRPr>
          </a:p>
        </p:txBody>
      </p:sp>
      <p:pic>
        <p:nvPicPr>
          <p:cNvPr id="78" name="Picture 23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8" y="155576"/>
            <a:ext cx="735712" cy="431999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9" name="Imag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155" y="153376"/>
            <a:ext cx="725716" cy="431999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392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/>
          <p:cNvSpPr/>
          <p:nvPr/>
        </p:nvSpPr>
        <p:spPr>
          <a:xfrm>
            <a:off x="2228850" y="2622790"/>
            <a:ext cx="723024" cy="2592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8648700" y="6503587"/>
            <a:ext cx="990600" cy="365125"/>
          </a:xfrm>
        </p:spPr>
        <p:txBody>
          <a:bodyPr/>
          <a:lstStyle/>
          <a:p>
            <a:fld id="{59F2A999-BDEE-7342-9672-F131A73F7479}" type="slidenum">
              <a:rPr lang="fr-FR" smtClean="0"/>
              <a:t>6</a:t>
            </a:fld>
            <a:endParaRPr lang="fr-FR"/>
          </a:p>
        </p:txBody>
      </p:sp>
      <p:grpSp>
        <p:nvGrpSpPr>
          <p:cNvPr id="7" name="Grouper 6"/>
          <p:cNvGrpSpPr/>
          <p:nvPr/>
        </p:nvGrpSpPr>
        <p:grpSpPr>
          <a:xfrm>
            <a:off x="668338" y="981075"/>
            <a:ext cx="8539162" cy="4607712"/>
            <a:chOff x="668338" y="434975"/>
            <a:chExt cx="8539162" cy="4607712"/>
          </a:xfrm>
        </p:grpSpPr>
        <p:grpSp>
          <p:nvGrpSpPr>
            <p:cNvPr id="9" name="Grouper 8"/>
            <p:cNvGrpSpPr/>
            <p:nvPr/>
          </p:nvGrpSpPr>
          <p:grpSpPr>
            <a:xfrm>
              <a:off x="1903846" y="1928226"/>
              <a:ext cx="4903695" cy="3114461"/>
              <a:chOff x="-357289" y="2407025"/>
              <a:chExt cx="6178973" cy="4017548"/>
            </a:xfrm>
          </p:grpSpPr>
          <p:grpSp>
            <p:nvGrpSpPr>
              <p:cNvPr id="16" name="Grouper 15"/>
              <p:cNvGrpSpPr/>
              <p:nvPr/>
            </p:nvGrpSpPr>
            <p:grpSpPr>
              <a:xfrm>
                <a:off x="21291" y="2525913"/>
                <a:ext cx="5468709" cy="3465476"/>
                <a:chOff x="1641538" y="2536862"/>
                <a:chExt cx="5468709" cy="3465476"/>
              </a:xfrm>
            </p:grpSpPr>
            <p:grpSp>
              <p:nvGrpSpPr>
                <p:cNvPr id="26" name="Grouper 25"/>
                <p:cNvGrpSpPr/>
                <p:nvPr/>
              </p:nvGrpSpPr>
              <p:grpSpPr>
                <a:xfrm>
                  <a:off x="1641538" y="2579055"/>
                  <a:ext cx="5468709" cy="3412334"/>
                  <a:chOff x="218347" y="2040125"/>
                  <a:chExt cx="5468709" cy="3412334"/>
                </a:xfrm>
              </p:grpSpPr>
              <p:cxnSp>
                <p:nvCxnSpPr>
                  <p:cNvPr id="30" name="Connecteur droit 29"/>
                  <p:cNvCxnSpPr/>
                  <p:nvPr/>
                </p:nvCxnSpPr>
                <p:spPr>
                  <a:xfrm>
                    <a:off x="218347" y="2040125"/>
                    <a:ext cx="0" cy="3412334"/>
                  </a:xfrm>
                  <a:prstGeom prst="line">
                    <a:avLst/>
                  </a:prstGeom>
                  <a:ln w="19050" cmpd="sng">
                    <a:solidFill>
                      <a:srgbClr val="FF0000"/>
                    </a:solidFill>
                    <a:headEnd type="triangle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Connecteur droit 30"/>
                  <p:cNvCxnSpPr/>
                  <p:nvPr/>
                </p:nvCxnSpPr>
                <p:spPr>
                  <a:xfrm flipH="1">
                    <a:off x="218347" y="5452459"/>
                    <a:ext cx="5468709" cy="0"/>
                  </a:xfrm>
                  <a:prstGeom prst="line">
                    <a:avLst/>
                  </a:prstGeom>
                  <a:ln w="12700" cmpd="sng">
                    <a:solidFill>
                      <a:schemeClr val="tx1"/>
                    </a:solidFill>
                    <a:headEnd type="triangle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2" name="Forme libre 31"/>
                  <p:cNvSpPr/>
                  <p:nvPr/>
                </p:nvSpPr>
                <p:spPr>
                  <a:xfrm>
                    <a:off x="946735" y="2457608"/>
                    <a:ext cx="4685581" cy="2848121"/>
                  </a:xfrm>
                  <a:custGeom>
                    <a:avLst/>
                    <a:gdLst>
                      <a:gd name="connsiteX0" fmla="*/ 0 w 4685581"/>
                      <a:gd name="connsiteY0" fmla="*/ 0 h 2848121"/>
                      <a:gd name="connsiteX1" fmla="*/ 218952 w 4685581"/>
                      <a:gd name="connsiteY1" fmla="*/ 32846 h 2848121"/>
                      <a:gd name="connsiteX2" fmla="*/ 361271 w 4685581"/>
                      <a:gd name="connsiteY2" fmla="*/ 197077 h 2848121"/>
                      <a:gd name="connsiteX3" fmla="*/ 613067 w 4685581"/>
                      <a:gd name="connsiteY3" fmla="*/ 1072974 h 2848121"/>
                      <a:gd name="connsiteX4" fmla="*/ 1105709 w 4685581"/>
                      <a:gd name="connsiteY4" fmla="*/ 2540101 h 2848121"/>
                      <a:gd name="connsiteX5" fmla="*/ 1620248 w 4685581"/>
                      <a:gd name="connsiteY5" fmla="*/ 2846665 h 2848121"/>
                      <a:gd name="connsiteX6" fmla="*/ 2288052 w 4685581"/>
                      <a:gd name="connsiteY6" fmla="*/ 2627691 h 2848121"/>
                      <a:gd name="connsiteX7" fmla="*/ 3853562 w 4685581"/>
                      <a:gd name="connsiteY7" fmla="*/ 2025512 h 2848121"/>
                      <a:gd name="connsiteX8" fmla="*/ 4685581 w 4685581"/>
                      <a:gd name="connsiteY8" fmla="*/ 1664204 h 2848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685581" h="2848121">
                        <a:moveTo>
                          <a:pt x="0" y="0"/>
                        </a:moveTo>
                        <a:cubicBezTo>
                          <a:pt x="79370" y="0"/>
                          <a:pt x="158740" y="0"/>
                          <a:pt x="218952" y="32846"/>
                        </a:cubicBezTo>
                        <a:cubicBezTo>
                          <a:pt x="279164" y="65692"/>
                          <a:pt x="295585" y="23722"/>
                          <a:pt x="361271" y="197077"/>
                        </a:cubicBezTo>
                        <a:cubicBezTo>
                          <a:pt x="426957" y="370432"/>
                          <a:pt x="488994" y="682470"/>
                          <a:pt x="613067" y="1072974"/>
                        </a:cubicBezTo>
                        <a:cubicBezTo>
                          <a:pt x="737140" y="1463478"/>
                          <a:pt x="937846" y="2244486"/>
                          <a:pt x="1105709" y="2540101"/>
                        </a:cubicBezTo>
                        <a:cubicBezTo>
                          <a:pt x="1273572" y="2835716"/>
                          <a:pt x="1423191" y="2832067"/>
                          <a:pt x="1620248" y="2846665"/>
                        </a:cubicBezTo>
                        <a:cubicBezTo>
                          <a:pt x="1817305" y="2861263"/>
                          <a:pt x="1915833" y="2764550"/>
                          <a:pt x="2288052" y="2627691"/>
                        </a:cubicBezTo>
                        <a:cubicBezTo>
                          <a:pt x="2660271" y="2490832"/>
                          <a:pt x="3453974" y="2186093"/>
                          <a:pt x="3853562" y="2025512"/>
                        </a:cubicBezTo>
                        <a:cubicBezTo>
                          <a:pt x="4253150" y="1864931"/>
                          <a:pt x="4685581" y="1664204"/>
                          <a:pt x="4685581" y="1664204"/>
                        </a:cubicBezTo>
                      </a:path>
                    </a:pathLst>
                  </a:custGeom>
                  <a:ln>
                    <a:solidFill>
                      <a:srgbClr val="FF000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33" name="Forme libre 32"/>
                  <p:cNvSpPr/>
                  <p:nvPr/>
                </p:nvSpPr>
                <p:spPr>
                  <a:xfrm>
                    <a:off x="968632" y="2479506"/>
                    <a:ext cx="4718424" cy="2945372"/>
                  </a:xfrm>
                  <a:custGeom>
                    <a:avLst/>
                    <a:gdLst>
                      <a:gd name="connsiteX0" fmla="*/ 0 w 4718424"/>
                      <a:gd name="connsiteY0" fmla="*/ 2939490 h 2945372"/>
                      <a:gd name="connsiteX1" fmla="*/ 273690 w 4718424"/>
                      <a:gd name="connsiteY1" fmla="*/ 2928541 h 2945372"/>
                      <a:gd name="connsiteX2" fmla="*/ 536433 w 4718424"/>
                      <a:gd name="connsiteY2" fmla="*/ 2797157 h 2945372"/>
                      <a:gd name="connsiteX3" fmla="*/ 875809 w 4718424"/>
                      <a:gd name="connsiteY3" fmla="*/ 2381105 h 2945372"/>
                      <a:gd name="connsiteX4" fmla="*/ 1160447 w 4718424"/>
                      <a:gd name="connsiteY4" fmla="*/ 1888413 h 2945372"/>
                      <a:gd name="connsiteX5" fmla="*/ 1674985 w 4718424"/>
                      <a:gd name="connsiteY5" fmla="*/ 1275286 h 2945372"/>
                      <a:gd name="connsiteX6" fmla="*/ 2441319 w 4718424"/>
                      <a:gd name="connsiteY6" fmla="*/ 673106 h 2945372"/>
                      <a:gd name="connsiteX7" fmla="*/ 3525133 w 4718424"/>
                      <a:gd name="connsiteY7" fmla="*/ 278953 h 2945372"/>
                      <a:gd name="connsiteX8" fmla="*/ 4521367 w 4718424"/>
                      <a:gd name="connsiteY8" fmla="*/ 16184 h 2945372"/>
                      <a:gd name="connsiteX9" fmla="*/ 4718424 w 4718424"/>
                      <a:gd name="connsiteY9" fmla="*/ 27132 h 29453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718424" h="2945372">
                        <a:moveTo>
                          <a:pt x="0" y="2939490"/>
                        </a:moveTo>
                        <a:cubicBezTo>
                          <a:pt x="92142" y="2945876"/>
                          <a:pt x="184285" y="2952263"/>
                          <a:pt x="273690" y="2928541"/>
                        </a:cubicBezTo>
                        <a:cubicBezTo>
                          <a:pt x="363095" y="2904819"/>
                          <a:pt x="436080" y="2888396"/>
                          <a:pt x="536433" y="2797157"/>
                        </a:cubicBezTo>
                        <a:cubicBezTo>
                          <a:pt x="636786" y="2705918"/>
                          <a:pt x="771807" y="2532562"/>
                          <a:pt x="875809" y="2381105"/>
                        </a:cubicBezTo>
                        <a:cubicBezTo>
                          <a:pt x="979811" y="2229648"/>
                          <a:pt x="1027251" y="2072716"/>
                          <a:pt x="1160447" y="1888413"/>
                        </a:cubicBezTo>
                        <a:cubicBezTo>
                          <a:pt x="1293643" y="1704110"/>
                          <a:pt x="1461506" y="1477837"/>
                          <a:pt x="1674985" y="1275286"/>
                        </a:cubicBezTo>
                        <a:cubicBezTo>
                          <a:pt x="1888464" y="1072735"/>
                          <a:pt x="2132961" y="839161"/>
                          <a:pt x="2441319" y="673106"/>
                        </a:cubicBezTo>
                        <a:cubicBezTo>
                          <a:pt x="2749677" y="507051"/>
                          <a:pt x="3178458" y="388440"/>
                          <a:pt x="3525133" y="278953"/>
                        </a:cubicBezTo>
                        <a:cubicBezTo>
                          <a:pt x="3871808" y="169466"/>
                          <a:pt x="4322485" y="58154"/>
                          <a:pt x="4521367" y="16184"/>
                        </a:cubicBezTo>
                        <a:cubicBezTo>
                          <a:pt x="4720249" y="-25786"/>
                          <a:pt x="4718424" y="27132"/>
                          <a:pt x="4718424" y="27132"/>
                        </a:cubicBezTo>
                      </a:path>
                    </a:pathLst>
                  </a:custGeom>
                  <a:ln w="28575" cmpd="sng">
                    <a:solidFill>
                      <a:srgbClr val="3366FF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</p:grpSp>
            <p:cxnSp>
              <p:nvCxnSpPr>
                <p:cNvPr id="27" name="Connecteur droit 26"/>
                <p:cNvCxnSpPr/>
                <p:nvPr/>
              </p:nvCxnSpPr>
              <p:spPr>
                <a:xfrm>
                  <a:off x="2591964" y="2536862"/>
                  <a:ext cx="0" cy="3448844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Connecteur droit 27"/>
                <p:cNvCxnSpPr/>
                <p:nvPr/>
              </p:nvCxnSpPr>
              <p:spPr>
                <a:xfrm>
                  <a:off x="3562348" y="2542545"/>
                  <a:ext cx="0" cy="3448844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Connecteur droit 28"/>
                <p:cNvCxnSpPr/>
                <p:nvPr/>
              </p:nvCxnSpPr>
              <p:spPr>
                <a:xfrm>
                  <a:off x="4645296" y="2553494"/>
                  <a:ext cx="0" cy="3448844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" name="ZoneTexte 16"/>
              <p:cNvSpPr txBox="1"/>
              <p:nvPr/>
            </p:nvSpPr>
            <p:spPr>
              <a:xfrm rot="16200000">
                <a:off x="-1893103" y="4103922"/>
                <a:ext cx="3459447" cy="3878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cs typeface="LM Roman 12 Regular"/>
                  </a:rPr>
                  <a:t>Friction coefficient (µ)</a:t>
                </a:r>
                <a:endParaRPr lang="en-US" sz="1400" b="1" dirty="0">
                  <a:cs typeface="LM Roman 12 Regular"/>
                </a:endParaRPr>
              </a:p>
            </p:txBody>
          </p:sp>
          <p:sp>
            <p:nvSpPr>
              <p:cNvPr id="18" name="ZoneTexte 17"/>
              <p:cNvSpPr txBox="1"/>
              <p:nvPr/>
            </p:nvSpPr>
            <p:spPr>
              <a:xfrm rot="16200000">
                <a:off x="721153" y="3975609"/>
                <a:ext cx="3459448" cy="3878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err="1" smtClean="0">
                    <a:latin typeface="Comic Sans MS"/>
                    <a:cs typeface="Comic Sans MS"/>
                  </a:rPr>
                  <a:t>Elasto-HydroDynamic</a:t>
                </a:r>
                <a:r>
                  <a:rPr lang="en-US" sz="1400" dirty="0" smtClean="0">
                    <a:latin typeface="Comic Sans MS"/>
                    <a:cs typeface="Comic Sans MS"/>
                  </a:rPr>
                  <a:t> regime</a:t>
                </a:r>
                <a:endParaRPr lang="en-US" sz="1400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19" name="ZoneTexte 18"/>
              <p:cNvSpPr txBox="1"/>
              <p:nvPr/>
            </p:nvSpPr>
            <p:spPr>
              <a:xfrm rot="16200000">
                <a:off x="2546126" y="3942839"/>
                <a:ext cx="3459447" cy="3878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err="1" smtClean="0">
                    <a:latin typeface="Comic Sans MS"/>
                    <a:cs typeface="Comic Sans MS"/>
                  </a:rPr>
                  <a:t>HydroDynamic</a:t>
                </a:r>
                <a:r>
                  <a:rPr lang="en-US" sz="1400" dirty="0">
                    <a:latin typeface="Comic Sans MS"/>
                    <a:cs typeface="Comic Sans MS"/>
                  </a:rPr>
                  <a:t> </a:t>
                </a:r>
                <a:r>
                  <a:rPr lang="en-US" sz="1400" dirty="0" smtClean="0">
                    <a:latin typeface="Comic Sans MS"/>
                    <a:cs typeface="Comic Sans MS"/>
                  </a:rPr>
                  <a:t>regime</a:t>
                </a:r>
                <a:endParaRPr lang="en-US" sz="1400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20" name="ZoneTexte 19"/>
              <p:cNvSpPr txBox="1"/>
              <p:nvPr/>
            </p:nvSpPr>
            <p:spPr>
              <a:xfrm rot="16200000">
                <a:off x="226111" y="4093388"/>
                <a:ext cx="2537263" cy="3878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Comic Sans MS"/>
                    <a:cs typeface="Comic Sans MS"/>
                  </a:rPr>
                  <a:t>Mixed regime</a:t>
                </a:r>
                <a:endParaRPr lang="en-US" sz="1400" dirty="0">
                  <a:latin typeface="Comic Sans MS"/>
                  <a:cs typeface="Comic Sans MS"/>
                </a:endParaRPr>
              </a:p>
            </p:txBody>
          </p:sp>
          <p:cxnSp>
            <p:nvCxnSpPr>
              <p:cNvPr id="21" name="Connecteur droit 20"/>
              <p:cNvCxnSpPr/>
              <p:nvPr/>
            </p:nvCxnSpPr>
            <p:spPr>
              <a:xfrm>
                <a:off x="5439636" y="2542545"/>
                <a:ext cx="0" cy="3470743"/>
              </a:xfrm>
              <a:prstGeom prst="line">
                <a:avLst/>
              </a:prstGeom>
              <a:ln w="19050" cmpd="sng">
                <a:solidFill>
                  <a:srgbClr val="0000FF"/>
                </a:solidFill>
                <a:headEnd type="triangl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ZoneTexte 21"/>
              <p:cNvSpPr txBox="1"/>
              <p:nvPr/>
            </p:nvSpPr>
            <p:spPr>
              <a:xfrm rot="16200000">
                <a:off x="3898051" y="4045511"/>
                <a:ext cx="3459447" cy="3878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cs typeface="LM Roman 12 Regular"/>
                  </a:rPr>
                  <a:t> Film thickness (h)</a:t>
                </a:r>
                <a:endParaRPr lang="en-US" sz="1400" b="1" dirty="0">
                  <a:cs typeface="LM Roman 12 Regular"/>
                </a:endParaRPr>
              </a:p>
            </p:txBody>
          </p:sp>
          <p:sp>
            <p:nvSpPr>
              <p:cNvPr id="23" name="ZoneTexte 22"/>
              <p:cNvSpPr txBox="1"/>
              <p:nvPr/>
            </p:nvSpPr>
            <p:spPr>
              <a:xfrm>
                <a:off x="2068230" y="6027551"/>
                <a:ext cx="1346556" cy="3970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err="1" smtClean="0">
                    <a:cs typeface="LM Roman 12 Regular"/>
                  </a:rPr>
                  <a:t>ηV</a:t>
                </a:r>
                <a:r>
                  <a:rPr lang="en-US" sz="1400" b="1" dirty="0" smtClean="0">
                    <a:cs typeface="LM Roman 12 Regular"/>
                  </a:rPr>
                  <a:t>/F</a:t>
                </a:r>
                <a:r>
                  <a:rPr lang="en-US" sz="1400" b="1" baseline="-25000" dirty="0" smtClean="0">
                    <a:cs typeface="LM Roman 12 Regular"/>
                  </a:rPr>
                  <a:t>N</a:t>
                </a:r>
                <a:endParaRPr lang="en-US" sz="1400" b="1" dirty="0" smtClean="0">
                  <a:cs typeface="LM Roman 12 Regular"/>
                </a:endParaRPr>
              </a:p>
            </p:txBody>
          </p:sp>
          <p:sp>
            <p:nvSpPr>
              <p:cNvPr id="24" name="ZoneTexte 23"/>
              <p:cNvSpPr txBox="1"/>
              <p:nvPr/>
            </p:nvSpPr>
            <p:spPr>
              <a:xfrm rot="16200000">
                <a:off x="-809705" y="4060309"/>
                <a:ext cx="2537262" cy="3878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Comic Sans MS"/>
                    <a:cs typeface="Comic Sans MS"/>
                  </a:rPr>
                  <a:t>Boundary regime</a:t>
                </a:r>
                <a:endParaRPr lang="en-US" sz="1400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25" name="Ellipse 24"/>
              <p:cNvSpPr/>
              <p:nvPr/>
            </p:nvSpPr>
            <p:spPr>
              <a:xfrm>
                <a:off x="5454059" y="2931027"/>
                <a:ext cx="76634" cy="1529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cxnSp>
          <p:nvCxnSpPr>
            <p:cNvPr id="12" name="Connecteur droit 11"/>
            <p:cNvCxnSpPr>
              <a:stCxn id="32" idx="0"/>
            </p:cNvCxnSpPr>
            <p:nvPr/>
          </p:nvCxnSpPr>
          <p:spPr>
            <a:xfrm flipH="1">
              <a:off x="2204291" y="2376737"/>
              <a:ext cx="578056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Ellipse 12"/>
            <p:cNvSpPr/>
            <p:nvPr/>
          </p:nvSpPr>
          <p:spPr>
            <a:xfrm>
              <a:off x="2799725" y="4654909"/>
              <a:ext cx="86338" cy="3544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14" name="Connecteur droit 13"/>
            <p:cNvCxnSpPr/>
            <p:nvPr/>
          </p:nvCxnSpPr>
          <p:spPr>
            <a:xfrm flipH="1" flipV="1">
              <a:off x="2204291" y="4677007"/>
              <a:ext cx="680316" cy="264"/>
            </a:xfrm>
            <a:prstGeom prst="line">
              <a:avLst/>
            </a:prstGeom>
            <a:ln w="28575" cmpd="sng"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1"/>
            <p:cNvSpPr>
              <a:spLocks noChangeArrowheads="1"/>
            </p:cNvSpPr>
            <p:nvPr/>
          </p:nvSpPr>
          <p:spPr bwMode="auto">
            <a:xfrm>
              <a:off x="2241550" y="1631580"/>
              <a:ext cx="679450" cy="292100"/>
            </a:xfrm>
            <a:prstGeom prst="rect">
              <a:avLst/>
            </a:prstGeom>
            <a:solidFill>
              <a:srgbClr val="FFFF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D90A0C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5" name="Freeform 32" descr="Granit"/>
            <p:cNvSpPr>
              <a:spLocks/>
            </p:cNvSpPr>
            <p:nvPr/>
          </p:nvSpPr>
          <p:spPr bwMode="auto">
            <a:xfrm>
              <a:off x="2241550" y="1590305"/>
              <a:ext cx="679450" cy="166688"/>
            </a:xfrm>
            <a:custGeom>
              <a:avLst/>
              <a:gdLst>
                <a:gd name="T0" fmla="*/ 0 w 3600"/>
                <a:gd name="T1" fmla="*/ 360 h 540"/>
                <a:gd name="T2" fmla="*/ 360 w 3600"/>
                <a:gd name="T3" fmla="*/ 540 h 540"/>
                <a:gd name="T4" fmla="*/ 540 w 3600"/>
                <a:gd name="T5" fmla="*/ 360 h 540"/>
                <a:gd name="T6" fmla="*/ 720 w 3600"/>
                <a:gd name="T7" fmla="*/ 540 h 540"/>
                <a:gd name="T8" fmla="*/ 1080 w 3600"/>
                <a:gd name="T9" fmla="*/ 360 h 540"/>
                <a:gd name="T10" fmla="*/ 1080 w 3600"/>
                <a:gd name="T11" fmla="*/ 540 h 540"/>
                <a:gd name="T12" fmla="*/ 1260 w 3600"/>
                <a:gd name="T13" fmla="*/ 540 h 540"/>
                <a:gd name="T14" fmla="*/ 1440 w 3600"/>
                <a:gd name="T15" fmla="*/ 360 h 540"/>
                <a:gd name="T16" fmla="*/ 1620 w 3600"/>
                <a:gd name="T17" fmla="*/ 360 h 540"/>
                <a:gd name="T18" fmla="*/ 1800 w 3600"/>
                <a:gd name="T19" fmla="*/ 540 h 540"/>
                <a:gd name="T20" fmla="*/ 2160 w 3600"/>
                <a:gd name="T21" fmla="*/ 360 h 540"/>
                <a:gd name="T22" fmla="*/ 2340 w 3600"/>
                <a:gd name="T23" fmla="*/ 540 h 540"/>
                <a:gd name="T24" fmla="*/ 2700 w 3600"/>
                <a:gd name="T25" fmla="*/ 360 h 540"/>
                <a:gd name="T26" fmla="*/ 2880 w 3600"/>
                <a:gd name="T27" fmla="*/ 360 h 540"/>
                <a:gd name="T28" fmla="*/ 3060 w 3600"/>
                <a:gd name="T29" fmla="*/ 540 h 540"/>
                <a:gd name="T30" fmla="*/ 3420 w 3600"/>
                <a:gd name="T31" fmla="*/ 540 h 540"/>
                <a:gd name="T32" fmla="*/ 3600 w 3600"/>
                <a:gd name="T33" fmla="*/ 360 h 540"/>
                <a:gd name="T34" fmla="*/ 3600 w 3600"/>
                <a:gd name="T35" fmla="*/ 0 h 540"/>
                <a:gd name="T36" fmla="*/ 0 w 3600"/>
                <a:gd name="T37" fmla="*/ 0 h 540"/>
                <a:gd name="T38" fmla="*/ 0 w 3600"/>
                <a:gd name="T39" fmla="*/ 36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00" h="540">
                  <a:moveTo>
                    <a:pt x="0" y="360"/>
                  </a:moveTo>
                  <a:lnTo>
                    <a:pt x="360" y="540"/>
                  </a:lnTo>
                  <a:lnTo>
                    <a:pt x="540" y="360"/>
                  </a:lnTo>
                  <a:lnTo>
                    <a:pt x="720" y="540"/>
                  </a:lnTo>
                  <a:lnTo>
                    <a:pt x="1080" y="360"/>
                  </a:lnTo>
                  <a:lnTo>
                    <a:pt x="1080" y="540"/>
                  </a:lnTo>
                  <a:lnTo>
                    <a:pt x="1260" y="540"/>
                  </a:lnTo>
                  <a:lnTo>
                    <a:pt x="1440" y="360"/>
                  </a:lnTo>
                  <a:lnTo>
                    <a:pt x="1620" y="360"/>
                  </a:lnTo>
                  <a:lnTo>
                    <a:pt x="1800" y="540"/>
                  </a:lnTo>
                  <a:lnTo>
                    <a:pt x="2160" y="360"/>
                  </a:lnTo>
                  <a:lnTo>
                    <a:pt x="2340" y="540"/>
                  </a:lnTo>
                  <a:lnTo>
                    <a:pt x="2700" y="360"/>
                  </a:lnTo>
                  <a:lnTo>
                    <a:pt x="2880" y="360"/>
                  </a:lnTo>
                  <a:lnTo>
                    <a:pt x="3060" y="540"/>
                  </a:lnTo>
                  <a:lnTo>
                    <a:pt x="3420" y="540"/>
                  </a:lnTo>
                  <a:lnTo>
                    <a:pt x="3600" y="360"/>
                  </a:lnTo>
                  <a:lnTo>
                    <a:pt x="3600" y="0"/>
                  </a:lnTo>
                  <a:lnTo>
                    <a:pt x="0" y="0"/>
                  </a:lnTo>
                  <a:lnTo>
                    <a:pt x="0" y="360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6" name="Freeform 33" descr="Granit"/>
            <p:cNvSpPr>
              <a:spLocks/>
            </p:cNvSpPr>
            <p:nvPr/>
          </p:nvSpPr>
          <p:spPr bwMode="auto">
            <a:xfrm flipH="1" flipV="1">
              <a:off x="2241550" y="1756993"/>
              <a:ext cx="679450" cy="166687"/>
            </a:xfrm>
            <a:custGeom>
              <a:avLst/>
              <a:gdLst>
                <a:gd name="T0" fmla="*/ 0 w 3600"/>
                <a:gd name="T1" fmla="*/ 360 h 540"/>
                <a:gd name="T2" fmla="*/ 360 w 3600"/>
                <a:gd name="T3" fmla="*/ 540 h 540"/>
                <a:gd name="T4" fmla="*/ 540 w 3600"/>
                <a:gd name="T5" fmla="*/ 360 h 540"/>
                <a:gd name="T6" fmla="*/ 720 w 3600"/>
                <a:gd name="T7" fmla="*/ 540 h 540"/>
                <a:gd name="T8" fmla="*/ 1080 w 3600"/>
                <a:gd name="T9" fmla="*/ 360 h 540"/>
                <a:gd name="T10" fmla="*/ 1080 w 3600"/>
                <a:gd name="T11" fmla="*/ 540 h 540"/>
                <a:gd name="T12" fmla="*/ 1260 w 3600"/>
                <a:gd name="T13" fmla="*/ 540 h 540"/>
                <a:gd name="T14" fmla="*/ 1440 w 3600"/>
                <a:gd name="T15" fmla="*/ 360 h 540"/>
                <a:gd name="T16" fmla="*/ 1620 w 3600"/>
                <a:gd name="T17" fmla="*/ 360 h 540"/>
                <a:gd name="T18" fmla="*/ 1800 w 3600"/>
                <a:gd name="T19" fmla="*/ 540 h 540"/>
                <a:gd name="T20" fmla="*/ 2160 w 3600"/>
                <a:gd name="T21" fmla="*/ 360 h 540"/>
                <a:gd name="T22" fmla="*/ 2340 w 3600"/>
                <a:gd name="T23" fmla="*/ 540 h 540"/>
                <a:gd name="T24" fmla="*/ 2700 w 3600"/>
                <a:gd name="T25" fmla="*/ 360 h 540"/>
                <a:gd name="T26" fmla="*/ 2880 w 3600"/>
                <a:gd name="T27" fmla="*/ 360 h 540"/>
                <a:gd name="T28" fmla="*/ 3060 w 3600"/>
                <a:gd name="T29" fmla="*/ 540 h 540"/>
                <a:gd name="T30" fmla="*/ 3420 w 3600"/>
                <a:gd name="T31" fmla="*/ 540 h 540"/>
                <a:gd name="T32" fmla="*/ 3600 w 3600"/>
                <a:gd name="T33" fmla="*/ 360 h 540"/>
                <a:gd name="T34" fmla="*/ 3600 w 3600"/>
                <a:gd name="T35" fmla="*/ 0 h 540"/>
                <a:gd name="T36" fmla="*/ 0 w 3600"/>
                <a:gd name="T37" fmla="*/ 0 h 540"/>
                <a:gd name="T38" fmla="*/ 0 w 3600"/>
                <a:gd name="T39" fmla="*/ 36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00" h="540">
                  <a:moveTo>
                    <a:pt x="0" y="360"/>
                  </a:moveTo>
                  <a:lnTo>
                    <a:pt x="360" y="540"/>
                  </a:lnTo>
                  <a:lnTo>
                    <a:pt x="540" y="360"/>
                  </a:lnTo>
                  <a:lnTo>
                    <a:pt x="720" y="540"/>
                  </a:lnTo>
                  <a:lnTo>
                    <a:pt x="1080" y="360"/>
                  </a:lnTo>
                  <a:lnTo>
                    <a:pt x="1080" y="540"/>
                  </a:lnTo>
                  <a:lnTo>
                    <a:pt x="1260" y="540"/>
                  </a:lnTo>
                  <a:lnTo>
                    <a:pt x="1440" y="360"/>
                  </a:lnTo>
                  <a:lnTo>
                    <a:pt x="1620" y="360"/>
                  </a:lnTo>
                  <a:lnTo>
                    <a:pt x="1800" y="540"/>
                  </a:lnTo>
                  <a:lnTo>
                    <a:pt x="2160" y="360"/>
                  </a:lnTo>
                  <a:lnTo>
                    <a:pt x="2340" y="540"/>
                  </a:lnTo>
                  <a:lnTo>
                    <a:pt x="2700" y="360"/>
                  </a:lnTo>
                  <a:lnTo>
                    <a:pt x="2880" y="360"/>
                  </a:lnTo>
                  <a:lnTo>
                    <a:pt x="3060" y="540"/>
                  </a:lnTo>
                  <a:lnTo>
                    <a:pt x="3420" y="540"/>
                  </a:lnTo>
                  <a:lnTo>
                    <a:pt x="3600" y="360"/>
                  </a:lnTo>
                  <a:lnTo>
                    <a:pt x="3600" y="0"/>
                  </a:lnTo>
                  <a:lnTo>
                    <a:pt x="0" y="0"/>
                  </a:lnTo>
                  <a:lnTo>
                    <a:pt x="0" y="360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7" name="Rectangle 37"/>
            <p:cNvSpPr>
              <a:spLocks noChangeArrowheads="1"/>
            </p:cNvSpPr>
            <p:nvPr/>
          </p:nvSpPr>
          <p:spPr bwMode="auto">
            <a:xfrm>
              <a:off x="3828762" y="1571255"/>
              <a:ext cx="679450" cy="254000"/>
            </a:xfrm>
            <a:prstGeom prst="rect">
              <a:avLst/>
            </a:prstGeom>
            <a:solidFill>
              <a:srgbClr val="FFFF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8" name="Freeform 38" descr="Granit"/>
            <p:cNvSpPr>
              <a:spLocks/>
            </p:cNvSpPr>
            <p:nvPr/>
          </p:nvSpPr>
          <p:spPr bwMode="auto">
            <a:xfrm>
              <a:off x="3828762" y="1564905"/>
              <a:ext cx="679450" cy="166688"/>
            </a:xfrm>
            <a:custGeom>
              <a:avLst/>
              <a:gdLst>
                <a:gd name="T0" fmla="*/ 0 w 3600"/>
                <a:gd name="T1" fmla="*/ 360 h 540"/>
                <a:gd name="T2" fmla="*/ 360 w 3600"/>
                <a:gd name="T3" fmla="*/ 540 h 540"/>
                <a:gd name="T4" fmla="*/ 540 w 3600"/>
                <a:gd name="T5" fmla="*/ 360 h 540"/>
                <a:gd name="T6" fmla="*/ 720 w 3600"/>
                <a:gd name="T7" fmla="*/ 540 h 540"/>
                <a:gd name="T8" fmla="*/ 1080 w 3600"/>
                <a:gd name="T9" fmla="*/ 360 h 540"/>
                <a:gd name="T10" fmla="*/ 1080 w 3600"/>
                <a:gd name="T11" fmla="*/ 540 h 540"/>
                <a:gd name="T12" fmla="*/ 1260 w 3600"/>
                <a:gd name="T13" fmla="*/ 540 h 540"/>
                <a:gd name="T14" fmla="*/ 1440 w 3600"/>
                <a:gd name="T15" fmla="*/ 360 h 540"/>
                <a:gd name="T16" fmla="*/ 1620 w 3600"/>
                <a:gd name="T17" fmla="*/ 360 h 540"/>
                <a:gd name="T18" fmla="*/ 1800 w 3600"/>
                <a:gd name="T19" fmla="*/ 540 h 540"/>
                <a:gd name="T20" fmla="*/ 2160 w 3600"/>
                <a:gd name="T21" fmla="*/ 360 h 540"/>
                <a:gd name="T22" fmla="*/ 2340 w 3600"/>
                <a:gd name="T23" fmla="*/ 540 h 540"/>
                <a:gd name="T24" fmla="*/ 2700 w 3600"/>
                <a:gd name="T25" fmla="*/ 360 h 540"/>
                <a:gd name="T26" fmla="*/ 2880 w 3600"/>
                <a:gd name="T27" fmla="*/ 360 h 540"/>
                <a:gd name="T28" fmla="*/ 3060 w 3600"/>
                <a:gd name="T29" fmla="*/ 540 h 540"/>
                <a:gd name="T30" fmla="*/ 3420 w 3600"/>
                <a:gd name="T31" fmla="*/ 540 h 540"/>
                <a:gd name="T32" fmla="*/ 3600 w 3600"/>
                <a:gd name="T33" fmla="*/ 360 h 540"/>
                <a:gd name="T34" fmla="*/ 3600 w 3600"/>
                <a:gd name="T35" fmla="*/ 0 h 540"/>
                <a:gd name="T36" fmla="*/ 0 w 3600"/>
                <a:gd name="T37" fmla="*/ 0 h 540"/>
                <a:gd name="T38" fmla="*/ 0 w 3600"/>
                <a:gd name="T39" fmla="*/ 36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00" h="540">
                  <a:moveTo>
                    <a:pt x="0" y="360"/>
                  </a:moveTo>
                  <a:lnTo>
                    <a:pt x="360" y="540"/>
                  </a:lnTo>
                  <a:lnTo>
                    <a:pt x="540" y="360"/>
                  </a:lnTo>
                  <a:lnTo>
                    <a:pt x="720" y="540"/>
                  </a:lnTo>
                  <a:lnTo>
                    <a:pt x="1080" y="360"/>
                  </a:lnTo>
                  <a:lnTo>
                    <a:pt x="1080" y="540"/>
                  </a:lnTo>
                  <a:lnTo>
                    <a:pt x="1260" y="540"/>
                  </a:lnTo>
                  <a:lnTo>
                    <a:pt x="1440" y="360"/>
                  </a:lnTo>
                  <a:lnTo>
                    <a:pt x="1620" y="360"/>
                  </a:lnTo>
                  <a:lnTo>
                    <a:pt x="1800" y="540"/>
                  </a:lnTo>
                  <a:lnTo>
                    <a:pt x="2160" y="360"/>
                  </a:lnTo>
                  <a:lnTo>
                    <a:pt x="2340" y="540"/>
                  </a:lnTo>
                  <a:lnTo>
                    <a:pt x="2700" y="360"/>
                  </a:lnTo>
                  <a:lnTo>
                    <a:pt x="2880" y="360"/>
                  </a:lnTo>
                  <a:lnTo>
                    <a:pt x="3060" y="540"/>
                  </a:lnTo>
                  <a:lnTo>
                    <a:pt x="3420" y="540"/>
                  </a:lnTo>
                  <a:lnTo>
                    <a:pt x="3600" y="360"/>
                  </a:lnTo>
                  <a:lnTo>
                    <a:pt x="3600" y="0"/>
                  </a:lnTo>
                  <a:lnTo>
                    <a:pt x="0" y="0"/>
                  </a:lnTo>
                  <a:lnTo>
                    <a:pt x="0" y="360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9" name="Freeform 39" descr="Granit"/>
            <p:cNvSpPr>
              <a:spLocks/>
            </p:cNvSpPr>
            <p:nvPr/>
          </p:nvSpPr>
          <p:spPr bwMode="auto">
            <a:xfrm flipH="1" flipV="1">
              <a:off x="3828762" y="1750643"/>
              <a:ext cx="679450" cy="166687"/>
            </a:xfrm>
            <a:custGeom>
              <a:avLst/>
              <a:gdLst>
                <a:gd name="T0" fmla="*/ 0 w 3600"/>
                <a:gd name="T1" fmla="*/ 360 h 540"/>
                <a:gd name="T2" fmla="*/ 360 w 3600"/>
                <a:gd name="T3" fmla="*/ 540 h 540"/>
                <a:gd name="T4" fmla="*/ 540 w 3600"/>
                <a:gd name="T5" fmla="*/ 360 h 540"/>
                <a:gd name="T6" fmla="*/ 720 w 3600"/>
                <a:gd name="T7" fmla="*/ 540 h 540"/>
                <a:gd name="T8" fmla="*/ 1080 w 3600"/>
                <a:gd name="T9" fmla="*/ 360 h 540"/>
                <a:gd name="T10" fmla="*/ 1080 w 3600"/>
                <a:gd name="T11" fmla="*/ 540 h 540"/>
                <a:gd name="T12" fmla="*/ 1260 w 3600"/>
                <a:gd name="T13" fmla="*/ 540 h 540"/>
                <a:gd name="T14" fmla="*/ 1440 w 3600"/>
                <a:gd name="T15" fmla="*/ 360 h 540"/>
                <a:gd name="T16" fmla="*/ 1620 w 3600"/>
                <a:gd name="T17" fmla="*/ 360 h 540"/>
                <a:gd name="T18" fmla="*/ 1800 w 3600"/>
                <a:gd name="T19" fmla="*/ 540 h 540"/>
                <a:gd name="T20" fmla="*/ 2160 w 3600"/>
                <a:gd name="T21" fmla="*/ 360 h 540"/>
                <a:gd name="T22" fmla="*/ 2340 w 3600"/>
                <a:gd name="T23" fmla="*/ 540 h 540"/>
                <a:gd name="T24" fmla="*/ 2700 w 3600"/>
                <a:gd name="T25" fmla="*/ 360 h 540"/>
                <a:gd name="T26" fmla="*/ 2880 w 3600"/>
                <a:gd name="T27" fmla="*/ 360 h 540"/>
                <a:gd name="T28" fmla="*/ 3060 w 3600"/>
                <a:gd name="T29" fmla="*/ 540 h 540"/>
                <a:gd name="T30" fmla="*/ 3420 w 3600"/>
                <a:gd name="T31" fmla="*/ 540 h 540"/>
                <a:gd name="T32" fmla="*/ 3600 w 3600"/>
                <a:gd name="T33" fmla="*/ 360 h 540"/>
                <a:gd name="T34" fmla="*/ 3600 w 3600"/>
                <a:gd name="T35" fmla="*/ 0 h 540"/>
                <a:gd name="T36" fmla="*/ 0 w 3600"/>
                <a:gd name="T37" fmla="*/ 0 h 540"/>
                <a:gd name="T38" fmla="*/ 0 w 3600"/>
                <a:gd name="T39" fmla="*/ 36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00" h="540">
                  <a:moveTo>
                    <a:pt x="0" y="360"/>
                  </a:moveTo>
                  <a:lnTo>
                    <a:pt x="360" y="540"/>
                  </a:lnTo>
                  <a:lnTo>
                    <a:pt x="540" y="360"/>
                  </a:lnTo>
                  <a:lnTo>
                    <a:pt x="720" y="540"/>
                  </a:lnTo>
                  <a:lnTo>
                    <a:pt x="1080" y="360"/>
                  </a:lnTo>
                  <a:lnTo>
                    <a:pt x="1080" y="540"/>
                  </a:lnTo>
                  <a:lnTo>
                    <a:pt x="1260" y="540"/>
                  </a:lnTo>
                  <a:lnTo>
                    <a:pt x="1440" y="360"/>
                  </a:lnTo>
                  <a:lnTo>
                    <a:pt x="1620" y="360"/>
                  </a:lnTo>
                  <a:lnTo>
                    <a:pt x="1800" y="540"/>
                  </a:lnTo>
                  <a:lnTo>
                    <a:pt x="2160" y="360"/>
                  </a:lnTo>
                  <a:lnTo>
                    <a:pt x="2340" y="540"/>
                  </a:lnTo>
                  <a:lnTo>
                    <a:pt x="2700" y="360"/>
                  </a:lnTo>
                  <a:lnTo>
                    <a:pt x="2880" y="360"/>
                  </a:lnTo>
                  <a:lnTo>
                    <a:pt x="3060" y="540"/>
                  </a:lnTo>
                  <a:lnTo>
                    <a:pt x="3420" y="540"/>
                  </a:lnTo>
                  <a:lnTo>
                    <a:pt x="3600" y="360"/>
                  </a:lnTo>
                  <a:lnTo>
                    <a:pt x="3600" y="0"/>
                  </a:lnTo>
                  <a:lnTo>
                    <a:pt x="0" y="0"/>
                  </a:lnTo>
                  <a:lnTo>
                    <a:pt x="0" y="360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0" name="Rectangle 34"/>
            <p:cNvSpPr>
              <a:spLocks noChangeArrowheads="1"/>
            </p:cNvSpPr>
            <p:nvPr/>
          </p:nvSpPr>
          <p:spPr bwMode="auto">
            <a:xfrm>
              <a:off x="3015784" y="1563319"/>
              <a:ext cx="679450" cy="254000"/>
            </a:xfrm>
            <a:prstGeom prst="rect">
              <a:avLst/>
            </a:prstGeom>
            <a:solidFill>
              <a:srgbClr val="FFFF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1" name="Freeform 35" descr="Granit"/>
            <p:cNvSpPr>
              <a:spLocks/>
            </p:cNvSpPr>
            <p:nvPr/>
          </p:nvSpPr>
          <p:spPr bwMode="auto">
            <a:xfrm>
              <a:off x="3015784" y="1558556"/>
              <a:ext cx="679450" cy="176213"/>
            </a:xfrm>
            <a:custGeom>
              <a:avLst/>
              <a:gdLst>
                <a:gd name="T0" fmla="*/ 0 w 428"/>
                <a:gd name="T1" fmla="*/ 70 h 111"/>
                <a:gd name="T2" fmla="*/ 43 w 428"/>
                <a:gd name="T3" fmla="*/ 105 h 111"/>
                <a:gd name="T4" fmla="*/ 64 w 428"/>
                <a:gd name="T5" fmla="*/ 70 h 111"/>
                <a:gd name="T6" fmla="*/ 86 w 428"/>
                <a:gd name="T7" fmla="*/ 105 h 111"/>
                <a:gd name="T8" fmla="*/ 128 w 428"/>
                <a:gd name="T9" fmla="*/ 70 h 111"/>
                <a:gd name="T10" fmla="*/ 128 w 428"/>
                <a:gd name="T11" fmla="*/ 105 h 111"/>
                <a:gd name="T12" fmla="*/ 150 w 428"/>
                <a:gd name="T13" fmla="*/ 105 h 111"/>
                <a:gd name="T14" fmla="*/ 171 w 428"/>
                <a:gd name="T15" fmla="*/ 70 h 111"/>
                <a:gd name="T16" fmla="*/ 193 w 428"/>
                <a:gd name="T17" fmla="*/ 70 h 111"/>
                <a:gd name="T18" fmla="*/ 215 w 428"/>
                <a:gd name="T19" fmla="*/ 111 h 111"/>
                <a:gd name="T20" fmla="*/ 257 w 428"/>
                <a:gd name="T21" fmla="*/ 70 h 111"/>
                <a:gd name="T22" fmla="*/ 278 w 428"/>
                <a:gd name="T23" fmla="*/ 105 h 111"/>
                <a:gd name="T24" fmla="*/ 321 w 428"/>
                <a:gd name="T25" fmla="*/ 70 h 111"/>
                <a:gd name="T26" fmla="*/ 342 w 428"/>
                <a:gd name="T27" fmla="*/ 70 h 111"/>
                <a:gd name="T28" fmla="*/ 364 w 428"/>
                <a:gd name="T29" fmla="*/ 105 h 111"/>
                <a:gd name="T30" fmla="*/ 407 w 428"/>
                <a:gd name="T31" fmla="*/ 105 h 111"/>
                <a:gd name="T32" fmla="*/ 428 w 428"/>
                <a:gd name="T33" fmla="*/ 70 h 111"/>
                <a:gd name="T34" fmla="*/ 428 w 428"/>
                <a:gd name="T35" fmla="*/ 0 h 111"/>
                <a:gd name="T36" fmla="*/ 0 w 428"/>
                <a:gd name="T37" fmla="*/ 0 h 111"/>
                <a:gd name="T38" fmla="*/ 0 w 428"/>
                <a:gd name="T39" fmla="*/ 7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8" h="111">
                  <a:moveTo>
                    <a:pt x="0" y="70"/>
                  </a:moveTo>
                  <a:lnTo>
                    <a:pt x="43" y="105"/>
                  </a:lnTo>
                  <a:lnTo>
                    <a:pt x="64" y="70"/>
                  </a:lnTo>
                  <a:lnTo>
                    <a:pt x="86" y="105"/>
                  </a:lnTo>
                  <a:lnTo>
                    <a:pt x="128" y="70"/>
                  </a:lnTo>
                  <a:lnTo>
                    <a:pt x="128" y="105"/>
                  </a:lnTo>
                  <a:lnTo>
                    <a:pt x="150" y="105"/>
                  </a:lnTo>
                  <a:lnTo>
                    <a:pt x="171" y="70"/>
                  </a:lnTo>
                  <a:lnTo>
                    <a:pt x="193" y="70"/>
                  </a:lnTo>
                  <a:lnTo>
                    <a:pt x="215" y="111"/>
                  </a:lnTo>
                  <a:lnTo>
                    <a:pt x="257" y="70"/>
                  </a:lnTo>
                  <a:lnTo>
                    <a:pt x="278" y="105"/>
                  </a:lnTo>
                  <a:lnTo>
                    <a:pt x="321" y="70"/>
                  </a:lnTo>
                  <a:lnTo>
                    <a:pt x="342" y="70"/>
                  </a:lnTo>
                  <a:lnTo>
                    <a:pt x="364" y="105"/>
                  </a:lnTo>
                  <a:lnTo>
                    <a:pt x="407" y="105"/>
                  </a:lnTo>
                  <a:lnTo>
                    <a:pt x="428" y="70"/>
                  </a:lnTo>
                  <a:lnTo>
                    <a:pt x="428" y="0"/>
                  </a:lnTo>
                  <a:lnTo>
                    <a:pt x="0" y="0"/>
                  </a:lnTo>
                  <a:lnTo>
                    <a:pt x="0" y="70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2" name="Freeform 36" descr="Granit"/>
            <p:cNvSpPr>
              <a:spLocks/>
            </p:cNvSpPr>
            <p:nvPr/>
          </p:nvSpPr>
          <p:spPr bwMode="auto">
            <a:xfrm>
              <a:off x="3015784" y="1734769"/>
              <a:ext cx="679450" cy="176212"/>
            </a:xfrm>
            <a:custGeom>
              <a:avLst/>
              <a:gdLst>
                <a:gd name="T0" fmla="*/ 428 w 428"/>
                <a:gd name="T1" fmla="*/ 41 h 111"/>
                <a:gd name="T2" fmla="*/ 385 w 428"/>
                <a:gd name="T3" fmla="*/ 0 h 111"/>
                <a:gd name="T4" fmla="*/ 364 w 428"/>
                <a:gd name="T5" fmla="*/ 41 h 111"/>
                <a:gd name="T6" fmla="*/ 342 w 428"/>
                <a:gd name="T7" fmla="*/ 6 h 111"/>
                <a:gd name="T8" fmla="*/ 300 w 428"/>
                <a:gd name="T9" fmla="*/ 41 h 111"/>
                <a:gd name="T10" fmla="*/ 300 w 428"/>
                <a:gd name="T11" fmla="*/ 6 h 111"/>
                <a:gd name="T12" fmla="*/ 278 w 428"/>
                <a:gd name="T13" fmla="*/ 6 h 111"/>
                <a:gd name="T14" fmla="*/ 257 w 428"/>
                <a:gd name="T15" fmla="*/ 41 h 111"/>
                <a:gd name="T16" fmla="*/ 235 w 428"/>
                <a:gd name="T17" fmla="*/ 41 h 111"/>
                <a:gd name="T18" fmla="*/ 214 w 428"/>
                <a:gd name="T19" fmla="*/ 6 h 111"/>
                <a:gd name="T20" fmla="*/ 171 w 428"/>
                <a:gd name="T21" fmla="*/ 41 h 111"/>
                <a:gd name="T22" fmla="*/ 150 w 428"/>
                <a:gd name="T23" fmla="*/ 6 h 111"/>
                <a:gd name="T24" fmla="*/ 107 w 428"/>
                <a:gd name="T25" fmla="*/ 41 h 111"/>
                <a:gd name="T26" fmla="*/ 86 w 428"/>
                <a:gd name="T27" fmla="*/ 41 h 111"/>
                <a:gd name="T28" fmla="*/ 64 w 428"/>
                <a:gd name="T29" fmla="*/ 6 h 111"/>
                <a:gd name="T30" fmla="*/ 21 w 428"/>
                <a:gd name="T31" fmla="*/ 6 h 111"/>
                <a:gd name="T32" fmla="*/ 0 w 428"/>
                <a:gd name="T33" fmla="*/ 41 h 111"/>
                <a:gd name="T34" fmla="*/ 0 w 428"/>
                <a:gd name="T35" fmla="*/ 111 h 111"/>
                <a:gd name="T36" fmla="*/ 428 w 428"/>
                <a:gd name="T37" fmla="*/ 111 h 111"/>
                <a:gd name="T38" fmla="*/ 428 w 428"/>
                <a:gd name="T39" fmla="*/ 4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8" h="111">
                  <a:moveTo>
                    <a:pt x="428" y="41"/>
                  </a:moveTo>
                  <a:lnTo>
                    <a:pt x="385" y="0"/>
                  </a:lnTo>
                  <a:lnTo>
                    <a:pt x="364" y="41"/>
                  </a:lnTo>
                  <a:lnTo>
                    <a:pt x="342" y="6"/>
                  </a:lnTo>
                  <a:lnTo>
                    <a:pt x="300" y="41"/>
                  </a:lnTo>
                  <a:lnTo>
                    <a:pt x="300" y="6"/>
                  </a:lnTo>
                  <a:lnTo>
                    <a:pt x="278" y="6"/>
                  </a:lnTo>
                  <a:lnTo>
                    <a:pt x="257" y="41"/>
                  </a:lnTo>
                  <a:lnTo>
                    <a:pt x="235" y="41"/>
                  </a:lnTo>
                  <a:lnTo>
                    <a:pt x="214" y="6"/>
                  </a:lnTo>
                  <a:lnTo>
                    <a:pt x="171" y="41"/>
                  </a:lnTo>
                  <a:lnTo>
                    <a:pt x="150" y="6"/>
                  </a:lnTo>
                  <a:lnTo>
                    <a:pt x="107" y="41"/>
                  </a:lnTo>
                  <a:lnTo>
                    <a:pt x="86" y="41"/>
                  </a:lnTo>
                  <a:lnTo>
                    <a:pt x="64" y="6"/>
                  </a:lnTo>
                  <a:lnTo>
                    <a:pt x="21" y="6"/>
                  </a:lnTo>
                  <a:lnTo>
                    <a:pt x="0" y="41"/>
                  </a:lnTo>
                  <a:lnTo>
                    <a:pt x="0" y="111"/>
                  </a:lnTo>
                  <a:lnTo>
                    <a:pt x="428" y="111"/>
                  </a:lnTo>
                  <a:lnTo>
                    <a:pt x="428" y="41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3" name="Rectangle 40"/>
            <p:cNvSpPr>
              <a:spLocks noChangeArrowheads="1"/>
            </p:cNvSpPr>
            <p:nvPr/>
          </p:nvSpPr>
          <p:spPr bwMode="auto">
            <a:xfrm>
              <a:off x="5270500" y="1576018"/>
              <a:ext cx="679450" cy="254000"/>
            </a:xfrm>
            <a:prstGeom prst="rect">
              <a:avLst/>
            </a:prstGeom>
            <a:solidFill>
              <a:srgbClr val="FFFF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4" name="Freeform 41" descr="Granit"/>
            <p:cNvSpPr>
              <a:spLocks/>
            </p:cNvSpPr>
            <p:nvPr/>
          </p:nvSpPr>
          <p:spPr bwMode="auto">
            <a:xfrm>
              <a:off x="5270500" y="1541093"/>
              <a:ext cx="679450" cy="166688"/>
            </a:xfrm>
            <a:custGeom>
              <a:avLst/>
              <a:gdLst>
                <a:gd name="T0" fmla="*/ 0 w 3600"/>
                <a:gd name="T1" fmla="*/ 360 h 540"/>
                <a:gd name="T2" fmla="*/ 360 w 3600"/>
                <a:gd name="T3" fmla="*/ 540 h 540"/>
                <a:gd name="T4" fmla="*/ 540 w 3600"/>
                <a:gd name="T5" fmla="*/ 360 h 540"/>
                <a:gd name="T6" fmla="*/ 720 w 3600"/>
                <a:gd name="T7" fmla="*/ 540 h 540"/>
                <a:gd name="T8" fmla="*/ 1080 w 3600"/>
                <a:gd name="T9" fmla="*/ 360 h 540"/>
                <a:gd name="T10" fmla="*/ 1080 w 3600"/>
                <a:gd name="T11" fmla="*/ 540 h 540"/>
                <a:gd name="T12" fmla="*/ 1260 w 3600"/>
                <a:gd name="T13" fmla="*/ 540 h 540"/>
                <a:gd name="T14" fmla="*/ 1440 w 3600"/>
                <a:gd name="T15" fmla="*/ 360 h 540"/>
                <a:gd name="T16" fmla="*/ 1620 w 3600"/>
                <a:gd name="T17" fmla="*/ 360 h 540"/>
                <a:gd name="T18" fmla="*/ 1800 w 3600"/>
                <a:gd name="T19" fmla="*/ 540 h 540"/>
                <a:gd name="T20" fmla="*/ 2160 w 3600"/>
                <a:gd name="T21" fmla="*/ 360 h 540"/>
                <a:gd name="T22" fmla="*/ 2340 w 3600"/>
                <a:gd name="T23" fmla="*/ 540 h 540"/>
                <a:gd name="T24" fmla="*/ 2700 w 3600"/>
                <a:gd name="T25" fmla="*/ 360 h 540"/>
                <a:gd name="T26" fmla="*/ 2880 w 3600"/>
                <a:gd name="T27" fmla="*/ 360 h 540"/>
                <a:gd name="T28" fmla="*/ 3060 w 3600"/>
                <a:gd name="T29" fmla="*/ 540 h 540"/>
                <a:gd name="T30" fmla="*/ 3420 w 3600"/>
                <a:gd name="T31" fmla="*/ 540 h 540"/>
                <a:gd name="T32" fmla="*/ 3600 w 3600"/>
                <a:gd name="T33" fmla="*/ 360 h 540"/>
                <a:gd name="T34" fmla="*/ 3600 w 3600"/>
                <a:gd name="T35" fmla="*/ 0 h 540"/>
                <a:gd name="T36" fmla="*/ 0 w 3600"/>
                <a:gd name="T37" fmla="*/ 0 h 540"/>
                <a:gd name="T38" fmla="*/ 0 w 3600"/>
                <a:gd name="T39" fmla="*/ 36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00" h="540">
                  <a:moveTo>
                    <a:pt x="0" y="360"/>
                  </a:moveTo>
                  <a:lnTo>
                    <a:pt x="360" y="540"/>
                  </a:lnTo>
                  <a:lnTo>
                    <a:pt x="540" y="360"/>
                  </a:lnTo>
                  <a:lnTo>
                    <a:pt x="720" y="540"/>
                  </a:lnTo>
                  <a:lnTo>
                    <a:pt x="1080" y="360"/>
                  </a:lnTo>
                  <a:lnTo>
                    <a:pt x="1080" y="540"/>
                  </a:lnTo>
                  <a:lnTo>
                    <a:pt x="1260" y="540"/>
                  </a:lnTo>
                  <a:lnTo>
                    <a:pt x="1440" y="360"/>
                  </a:lnTo>
                  <a:lnTo>
                    <a:pt x="1620" y="360"/>
                  </a:lnTo>
                  <a:lnTo>
                    <a:pt x="1800" y="540"/>
                  </a:lnTo>
                  <a:lnTo>
                    <a:pt x="2160" y="360"/>
                  </a:lnTo>
                  <a:lnTo>
                    <a:pt x="2340" y="540"/>
                  </a:lnTo>
                  <a:lnTo>
                    <a:pt x="2700" y="360"/>
                  </a:lnTo>
                  <a:lnTo>
                    <a:pt x="2880" y="360"/>
                  </a:lnTo>
                  <a:lnTo>
                    <a:pt x="3060" y="540"/>
                  </a:lnTo>
                  <a:lnTo>
                    <a:pt x="3420" y="540"/>
                  </a:lnTo>
                  <a:lnTo>
                    <a:pt x="3600" y="360"/>
                  </a:lnTo>
                  <a:lnTo>
                    <a:pt x="3600" y="0"/>
                  </a:lnTo>
                  <a:lnTo>
                    <a:pt x="0" y="0"/>
                  </a:lnTo>
                  <a:lnTo>
                    <a:pt x="0" y="360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5" name="Freeform 42" descr="Granit"/>
            <p:cNvSpPr>
              <a:spLocks/>
            </p:cNvSpPr>
            <p:nvPr/>
          </p:nvSpPr>
          <p:spPr bwMode="auto">
            <a:xfrm flipH="1" flipV="1">
              <a:off x="5270500" y="1755406"/>
              <a:ext cx="679450" cy="166687"/>
            </a:xfrm>
            <a:custGeom>
              <a:avLst/>
              <a:gdLst>
                <a:gd name="T0" fmla="*/ 0 w 3600"/>
                <a:gd name="T1" fmla="*/ 360 h 540"/>
                <a:gd name="T2" fmla="*/ 360 w 3600"/>
                <a:gd name="T3" fmla="*/ 540 h 540"/>
                <a:gd name="T4" fmla="*/ 540 w 3600"/>
                <a:gd name="T5" fmla="*/ 360 h 540"/>
                <a:gd name="T6" fmla="*/ 720 w 3600"/>
                <a:gd name="T7" fmla="*/ 540 h 540"/>
                <a:gd name="T8" fmla="*/ 1080 w 3600"/>
                <a:gd name="T9" fmla="*/ 360 h 540"/>
                <a:gd name="T10" fmla="*/ 1080 w 3600"/>
                <a:gd name="T11" fmla="*/ 540 h 540"/>
                <a:gd name="T12" fmla="*/ 1260 w 3600"/>
                <a:gd name="T13" fmla="*/ 540 h 540"/>
                <a:gd name="T14" fmla="*/ 1440 w 3600"/>
                <a:gd name="T15" fmla="*/ 360 h 540"/>
                <a:gd name="T16" fmla="*/ 1620 w 3600"/>
                <a:gd name="T17" fmla="*/ 360 h 540"/>
                <a:gd name="T18" fmla="*/ 1800 w 3600"/>
                <a:gd name="T19" fmla="*/ 540 h 540"/>
                <a:gd name="T20" fmla="*/ 2160 w 3600"/>
                <a:gd name="T21" fmla="*/ 360 h 540"/>
                <a:gd name="T22" fmla="*/ 2340 w 3600"/>
                <a:gd name="T23" fmla="*/ 540 h 540"/>
                <a:gd name="T24" fmla="*/ 2700 w 3600"/>
                <a:gd name="T25" fmla="*/ 360 h 540"/>
                <a:gd name="T26" fmla="*/ 2880 w 3600"/>
                <a:gd name="T27" fmla="*/ 360 h 540"/>
                <a:gd name="T28" fmla="*/ 3060 w 3600"/>
                <a:gd name="T29" fmla="*/ 540 h 540"/>
                <a:gd name="T30" fmla="*/ 3420 w 3600"/>
                <a:gd name="T31" fmla="*/ 540 h 540"/>
                <a:gd name="T32" fmla="*/ 3600 w 3600"/>
                <a:gd name="T33" fmla="*/ 360 h 540"/>
                <a:gd name="T34" fmla="*/ 3600 w 3600"/>
                <a:gd name="T35" fmla="*/ 0 h 540"/>
                <a:gd name="T36" fmla="*/ 0 w 3600"/>
                <a:gd name="T37" fmla="*/ 0 h 540"/>
                <a:gd name="T38" fmla="*/ 0 w 3600"/>
                <a:gd name="T39" fmla="*/ 36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00" h="540">
                  <a:moveTo>
                    <a:pt x="0" y="360"/>
                  </a:moveTo>
                  <a:lnTo>
                    <a:pt x="360" y="540"/>
                  </a:lnTo>
                  <a:lnTo>
                    <a:pt x="540" y="360"/>
                  </a:lnTo>
                  <a:lnTo>
                    <a:pt x="720" y="540"/>
                  </a:lnTo>
                  <a:lnTo>
                    <a:pt x="1080" y="360"/>
                  </a:lnTo>
                  <a:lnTo>
                    <a:pt x="1080" y="540"/>
                  </a:lnTo>
                  <a:lnTo>
                    <a:pt x="1260" y="540"/>
                  </a:lnTo>
                  <a:lnTo>
                    <a:pt x="1440" y="360"/>
                  </a:lnTo>
                  <a:lnTo>
                    <a:pt x="1620" y="360"/>
                  </a:lnTo>
                  <a:lnTo>
                    <a:pt x="1800" y="540"/>
                  </a:lnTo>
                  <a:lnTo>
                    <a:pt x="2160" y="360"/>
                  </a:lnTo>
                  <a:lnTo>
                    <a:pt x="2340" y="540"/>
                  </a:lnTo>
                  <a:lnTo>
                    <a:pt x="2700" y="360"/>
                  </a:lnTo>
                  <a:lnTo>
                    <a:pt x="2880" y="360"/>
                  </a:lnTo>
                  <a:lnTo>
                    <a:pt x="3060" y="540"/>
                  </a:lnTo>
                  <a:lnTo>
                    <a:pt x="3420" y="540"/>
                  </a:lnTo>
                  <a:lnTo>
                    <a:pt x="3600" y="360"/>
                  </a:lnTo>
                  <a:lnTo>
                    <a:pt x="3600" y="0"/>
                  </a:lnTo>
                  <a:lnTo>
                    <a:pt x="0" y="0"/>
                  </a:lnTo>
                  <a:lnTo>
                    <a:pt x="0" y="360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6998041" y="3950342"/>
              <a:ext cx="220945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i="1" dirty="0">
                  <a:latin typeface="Symbol" charset="2"/>
                  <a:cs typeface="Symbol" charset="2"/>
                </a:rPr>
                <a:t>h</a:t>
              </a:r>
              <a:r>
                <a:rPr lang="fr-FR" sz="1400" i="1" dirty="0" smtClean="0">
                  <a:latin typeface="Symbol" charset="2"/>
                  <a:cs typeface="Symbol" charset="2"/>
                </a:rPr>
                <a:t> </a:t>
              </a:r>
              <a:r>
                <a:rPr lang="fr-FR" sz="1400" dirty="0" smtClean="0">
                  <a:latin typeface="Comic Sans MS"/>
                  <a:cs typeface="Comic Sans MS"/>
                </a:rPr>
                <a:t>: </a:t>
              </a:r>
              <a:r>
                <a:rPr lang="fr-FR" sz="1400" dirty="0" err="1" smtClean="0">
                  <a:latin typeface="Comic Sans MS"/>
                  <a:cs typeface="Comic Sans MS"/>
                </a:rPr>
                <a:t>Lubricant</a:t>
              </a:r>
              <a:r>
                <a:rPr lang="fr-FR" sz="1400" dirty="0" smtClean="0">
                  <a:latin typeface="Comic Sans MS"/>
                  <a:cs typeface="Comic Sans MS"/>
                </a:rPr>
                <a:t> </a:t>
              </a:r>
              <a:r>
                <a:rPr lang="fr-FR" sz="1400" dirty="0" err="1" smtClean="0">
                  <a:latin typeface="Comic Sans MS"/>
                  <a:cs typeface="Comic Sans MS"/>
                </a:rPr>
                <a:t>viscosity</a:t>
              </a:r>
              <a:endParaRPr lang="fr-FR" sz="1400" dirty="0" smtClean="0">
                <a:latin typeface="Comic Sans MS"/>
                <a:cs typeface="Comic Sans MS"/>
              </a:endParaRPr>
            </a:p>
            <a:p>
              <a:r>
                <a:rPr lang="fr-FR" sz="1400" dirty="0" smtClean="0">
                  <a:latin typeface="Comic Sans MS"/>
                  <a:cs typeface="Comic Sans MS"/>
                </a:rPr>
                <a:t>F</a:t>
              </a:r>
              <a:r>
                <a:rPr lang="fr-FR" sz="1400" baseline="-25000" dirty="0" smtClean="0">
                  <a:latin typeface="Comic Sans MS"/>
                  <a:cs typeface="Comic Sans MS"/>
                </a:rPr>
                <a:t>N </a:t>
              </a:r>
              <a:r>
                <a:rPr lang="fr-FR" sz="1400" dirty="0" smtClean="0">
                  <a:latin typeface="Comic Sans MS"/>
                  <a:cs typeface="Comic Sans MS"/>
                </a:rPr>
                <a:t>: Normal </a:t>
              </a:r>
              <a:r>
                <a:rPr lang="fr-FR" sz="1400" dirty="0" err="1">
                  <a:latin typeface="Comic Sans MS"/>
                  <a:cs typeface="Comic Sans MS"/>
                </a:rPr>
                <a:t>l</a:t>
              </a:r>
              <a:r>
                <a:rPr lang="fr-FR" sz="1400" dirty="0" err="1" smtClean="0">
                  <a:latin typeface="Comic Sans MS"/>
                  <a:cs typeface="Comic Sans MS"/>
                </a:rPr>
                <a:t>oad</a:t>
              </a:r>
              <a:endParaRPr lang="fr-FR" sz="1400" dirty="0" smtClean="0">
                <a:latin typeface="Comic Sans MS"/>
                <a:cs typeface="Comic Sans MS"/>
              </a:endParaRPr>
            </a:p>
            <a:p>
              <a:r>
                <a:rPr lang="fr-FR" sz="1400" dirty="0" smtClean="0">
                  <a:latin typeface="Comic Sans MS"/>
                  <a:cs typeface="Comic Sans MS"/>
                </a:rPr>
                <a:t>V : </a:t>
              </a:r>
              <a:r>
                <a:rPr lang="fr-FR" sz="1400" dirty="0" err="1" smtClean="0">
                  <a:latin typeface="Comic Sans MS"/>
                  <a:cs typeface="Comic Sans MS"/>
                </a:rPr>
                <a:t>Sliding</a:t>
              </a:r>
              <a:r>
                <a:rPr lang="fr-FR" sz="1400" dirty="0" smtClean="0">
                  <a:latin typeface="Comic Sans MS"/>
                  <a:cs typeface="Comic Sans MS"/>
                </a:rPr>
                <a:t> speed</a:t>
              </a:r>
              <a:endParaRPr lang="fr-FR" sz="1400" dirty="0">
                <a:latin typeface="Comic Sans MS"/>
                <a:cs typeface="Comic Sans MS"/>
              </a:endParaRPr>
            </a:p>
          </p:txBody>
        </p:sp>
        <p:sp>
          <p:nvSpPr>
            <p:cNvPr id="49" name="Text Box 43"/>
            <p:cNvSpPr txBox="1">
              <a:spLocks noChangeArrowheads="1"/>
            </p:cNvSpPr>
            <p:nvPr/>
          </p:nvSpPr>
          <p:spPr bwMode="auto">
            <a:xfrm>
              <a:off x="3026047" y="434975"/>
              <a:ext cx="233217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400" dirty="0" smtClean="0">
                  <a:latin typeface="Comic Sans MS" charset="0"/>
                  <a:cs typeface="ＭＳ Ｐゴシック" charset="0"/>
                </a:rPr>
                <a:t>Friction reduction due to</a:t>
              </a:r>
              <a:endParaRPr lang="en-GB" sz="1400" dirty="0">
                <a:latin typeface="Comic Sans MS" charset="0"/>
                <a:cs typeface="ＭＳ Ｐゴシック" charset="0"/>
              </a:endParaRPr>
            </a:p>
          </p:txBody>
        </p:sp>
        <p:sp>
          <p:nvSpPr>
            <p:cNvPr id="50" name="Text Box 43"/>
            <p:cNvSpPr txBox="1">
              <a:spLocks noChangeArrowheads="1"/>
            </p:cNvSpPr>
            <p:nvPr/>
          </p:nvSpPr>
          <p:spPr bwMode="auto">
            <a:xfrm>
              <a:off x="2101384" y="1087068"/>
              <a:ext cx="87085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200" dirty="0" smtClean="0">
                  <a:latin typeface="Comic Sans MS" charset="0"/>
                  <a:cs typeface="ＭＳ Ｐゴシック" charset="0"/>
                </a:rPr>
                <a:t>Additives</a:t>
              </a:r>
              <a:endParaRPr lang="en-GB" sz="1200" dirty="0">
                <a:latin typeface="Comic Sans MS" charset="0"/>
                <a:cs typeface="ＭＳ Ｐゴシック" charset="0"/>
              </a:endParaRPr>
            </a:p>
          </p:txBody>
        </p:sp>
        <p:sp>
          <p:nvSpPr>
            <p:cNvPr id="51" name="Text Box 43"/>
            <p:cNvSpPr txBox="1">
              <a:spLocks noChangeArrowheads="1"/>
            </p:cNvSpPr>
            <p:nvPr/>
          </p:nvSpPr>
          <p:spPr bwMode="auto">
            <a:xfrm>
              <a:off x="2863384" y="909268"/>
              <a:ext cx="87085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GB" sz="1200" dirty="0" smtClean="0">
                  <a:latin typeface="Comic Sans MS" charset="0"/>
                  <a:cs typeface="ＭＳ Ｐゴシック" charset="0"/>
                </a:rPr>
                <a:t>Base +</a:t>
              </a:r>
            </a:p>
            <a:p>
              <a:pPr algn="ctr"/>
              <a:r>
                <a:rPr lang="en-GB" sz="1200" dirty="0" smtClean="0">
                  <a:latin typeface="Comic Sans MS" charset="0"/>
                  <a:cs typeface="ＭＳ Ｐゴシック" charset="0"/>
                </a:rPr>
                <a:t>Additives</a:t>
              </a:r>
              <a:endParaRPr lang="en-GB" sz="1200" dirty="0">
                <a:latin typeface="Comic Sans MS" charset="0"/>
                <a:cs typeface="ＭＳ Ｐゴシック" charset="0"/>
              </a:endParaRPr>
            </a:p>
          </p:txBody>
        </p:sp>
        <p:sp>
          <p:nvSpPr>
            <p:cNvPr id="52" name="Text Box 43"/>
            <p:cNvSpPr txBox="1">
              <a:spLocks noChangeArrowheads="1"/>
            </p:cNvSpPr>
            <p:nvPr/>
          </p:nvSpPr>
          <p:spPr bwMode="auto">
            <a:xfrm>
              <a:off x="3873935" y="1085924"/>
              <a:ext cx="51964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200" dirty="0" smtClean="0">
                  <a:latin typeface="Comic Sans MS" charset="0"/>
                  <a:cs typeface="ＭＳ Ｐゴシック" charset="0"/>
                </a:rPr>
                <a:t>Base</a:t>
              </a:r>
              <a:endParaRPr lang="en-GB" sz="1200" dirty="0">
                <a:latin typeface="Comic Sans MS" charset="0"/>
                <a:cs typeface="ＭＳ Ｐゴシック" charset="0"/>
              </a:endParaRPr>
            </a:p>
          </p:txBody>
        </p:sp>
        <p:sp>
          <p:nvSpPr>
            <p:cNvPr id="53" name="Text Box 43"/>
            <p:cNvSpPr txBox="1">
              <a:spLocks noChangeArrowheads="1"/>
            </p:cNvSpPr>
            <p:nvPr/>
          </p:nvSpPr>
          <p:spPr bwMode="auto">
            <a:xfrm>
              <a:off x="5306801" y="1087068"/>
              <a:ext cx="51964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200" dirty="0" smtClean="0">
                  <a:latin typeface="Comic Sans MS" charset="0"/>
                  <a:cs typeface="ＭＳ Ｐゴシック" charset="0"/>
                </a:rPr>
                <a:t>Base</a:t>
              </a:r>
              <a:endParaRPr lang="en-GB" sz="1200" dirty="0">
                <a:latin typeface="Comic Sans MS" charset="0"/>
                <a:cs typeface="ＭＳ Ｐゴシック" charset="0"/>
              </a:endParaRPr>
            </a:p>
          </p:txBody>
        </p:sp>
        <p:cxnSp>
          <p:nvCxnSpPr>
            <p:cNvPr id="58" name="Connecteur droit avec flèche 57"/>
            <p:cNvCxnSpPr/>
            <p:nvPr/>
          </p:nvCxnSpPr>
          <p:spPr>
            <a:xfrm flipH="1">
              <a:off x="2514991" y="717352"/>
              <a:ext cx="472956" cy="374848"/>
            </a:xfrm>
            <a:prstGeom prst="straightConnector1">
              <a:avLst/>
            </a:prstGeom>
            <a:ln w="28575" cmpd="sng"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Connecteur droit avec flèche 61"/>
            <p:cNvCxnSpPr/>
            <p:nvPr/>
          </p:nvCxnSpPr>
          <p:spPr>
            <a:xfrm flipH="1">
              <a:off x="3314700" y="717353"/>
              <a:ext cx="113987" cy="251998"/>
            </a:xfrm>
            <a:prstGeom prst="straightConnector1">
              <a:avLst/>
            </a:prstGeom>
            <a:ln w="28575" cmpd="sng"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Connecteur droit avec flèche 63"/>
            <p:cNvCxnSpPr/>
            <p:nvPr/>
          </p:nvCxnSpPr>
          <p:spPr>
            <a:xfrm>
              <a:off x="4079521" y="717352"/>
              <a:ext cx="72000" cy="349448"/>
            </a:xfrm>
            <a:prstGeom prst="straightConnector1">
              <a:avLst/>
            </a:prstGeom>
            <a:ln w="28575" cmpd="sng"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Connecteur droit avec flèche 66"/>
            <p:cNvCxnSpPr/>
            <p:nvPr/>
          </p:nvCxnSpPr>
          <p:spPr>
            <a:xfrm>
              <a:off x="5232401" y="711075"/>
              <a:ext cx="251998" cy="360000"/>
            </a:xfrm>
            <a:prstGeom prst="straightConnector1">
              <a:avLst/>
            </a:prstGeom>
            <a:ln w="28575" cmpd="sng"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71" name="Picture 15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338" y="2113519"/>
              <a:ext cx="990600" cy="9906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72" name="Text Box 172"/>
            <p:cNvSpPr txBox="1">
              <a:spLocks noChangeArrowheads="1"/>
            </p:cNvSpPr>
            <p:nvPr/>
          </p:nvSpPr>
          <p:spPr bwMode="auto">
            <a:xfrm>
              <a:off x="947738" y="2431019"/>
              <a:ext cx="4381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000" b="0" i="1">
                  <a:latin typeface="Arial" charset="0"/>
                  <a:cs typeface="ＭＳ Ｐゴシック" charset="0"/>
                </a:rPr>
                <a:t>F</a:t>
              </a:r>
              <a:r>
                <a:rPr lang="en-GB" sz="1400" b="0" i="1">
                  <a:latin typeface="Arial" charset="0"/>
                  <a:cs typeface="ＭＳ Ｐゴシック" charset="0"/>
                </a:rPr>
                <a:t>n</a:t>
              </a:r>
              <a:endParaRPr lang="en-GB" sz="2000" b="0" i="1">
                <a:latin typeface="Arial" charset="0"/>
                <a:cs typeface="ＭＳ Ｐゴシック" charset="0"/>
              </a:endParaRPr>
            </a:p>
          </p:txBody>
        </p:sp>
        <p:sp>
          <p:nvSpPr>
            <p:cNvPr id="73" name="Text Box 173"/>
            <p:cNvSpPr txBox="1">
              <a:spLocks noChangeArrowheads="1"/>
            </p:cNvSpPr>
            <p:nvPr/>
          </p:nvSpPr>
          <p:spPr bwMode="auto">
            <a:xfrm>
              <a:off x="1036638" y="3189844"/>
              <a:ext cx="38893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000" b="0" i="1">
                  <a:latin typeface="Arial" charset="0"/>
                  <a:cs typeface="ＭＳ Ｐゴシック" charset="0"/>
                </a:rPr>
                <a:t>F</a:t>
              </a:r>
              <a:r>
                <a:rPr lang="en-GB" sz="1400" b="0" i="1">
                  <a:latin typeface="Arial" charset="0"/>
                  <a:cs typeface="ＭＳ Ｐゴシック" charset="0"/>
                </a:rPr>
                <a:t>t</a:t>
              </a:r>
              <a:endParaRPr lang="en-GB" sz="2000" b="0" i="1">
                <a:latin typeface="Arial" charset="0"/>
                <a:cs typeface="ＭＳ Ｐゴシック" charset="0"/>
              </a:endParaRPr>
            </a:p>
          </p:txBody>
        </p:sp>
        <p:sp>
          <p:nvSpPr>
            <p:cNvPr id="74" name="Line 175"/>
            <p:cNvSpPr>
              <a:spLocks noChangeShapeType="1"/>
            </p:cNvSpPr>
            <p:nvPr/>
          </p:nvSpPr>
          <p:spPr bwMode="auto">
            <a:xfrm>
              <a:off x="1157288" y="2786619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5" name="Line 176"/>
            <p:cNvSpPr>
              <a:spLocks noChangeShapeType="1"/>
            </p:cNvSpPr>
            <p:nvPr/>
          </p:nvSpPr>
          <p:spPr bwMode="auto">
            <a:xfrm rot="5400000" flipH="1" flipV="1">
              <a:off x="1277938" y="3066019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graphicFrame>
          <p:nvGraphicFramePr>
            <p:cNvPr id="76" name="Object 17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82886677"/>
                </p:ext>
              </p:extLst>
            </p:nvPr>
          </p:nvGraphicFramePr>
          <p:xfrm>
            <a:off x="668338" y="3637519"/>
            <a:ext cx="838200" cy="657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58" name="Équation" r:id="rId6" imgW="469900" imgH="368300" progId="Equation.3">
                    <p:embed/>
                  </p:oleObj>
                </mc:Choice>
                <mc:Fallback>
                  <p:oleObj name="Équation" r:id="rId6" imgW="469900" imgH="368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8338" y="3637519"/>
                          <a:ext cx="838200" cy="6572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55" name="Picture 2" descr="C:\Users\Georges\Pictures\Image45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flipV="1">
              <a:off x="7211003" y="2004000"/>
              <a:ext cx="1309314" cy="1403998"/>
            </a:xfrm>
            <a:prstGeom prst="rect">
              <a:avLst/>
            </a:prstGeom>
            <a:noFill/>
          </p:spPr>
        </p:pic>
        <p:cxnSp>
          <p:nvCxnSpPr>
            <p:cNvPr id="6" name="Connecteur droit avec flèche 5"/>
            <p:cNvCxnSpPr/>
            <p:nvPr/>
          </p:nvCxnSpPr>
          <p:spPr>
            <a:xfrm>
              <a:off x="2603891" y="1978600"/>
              <a:ext cx="229256" cy="0"/>
            </a:xfrm>
            <a:prstGeom prst="straightConnector1">
              <a:avLst/>
            </a:prstGeom>
            <a:ln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Connecteur droit avec flèche 60"/>
            <p:cNvCxnSpPr/>
            <p:nvPr/>
          </p:nvCxnSpPr>
          <p:spPr>
            <a:xfrm flipH="1">
              <a:off x="2311791" y="1534100"/>
              <a:ext cx="229256" cy="0"/>
            </a:xfrm>
            <a:prstGeom prst="straightConnector1">
              <a:avLst/>
            </a:prstGeom>
            <a:ln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Connecteur droit avec flèche 62"/>
            <p:cNvCxnSpPr/>
            <p:nvPr/>
          </p:nvCxnSpPr>
          <p:spPr>
            <a:xfrm>
              <a:off x="3365891" y="1965900"/>
              <a:ext cx="229256" cy="0"/>
            </a:xfrm>
            <a:prstGeom prst="straightConnector1">
              <a:avLst/>
            </a:prstGeom>
            <a:ln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Connecteur droit avec flèche 64"/>
            <p:cNvCxnSpPr/>
            <p:nvPr/>
          </p:nvCxnSpPr>
          <p:spPr>
            <a:xfrm flipH="1">
              <a:off x="3073791" y="1502350"/>
              <a:ext cx="229256" cy="0"/>
            </a:xfrm>
            <a:prstGeom prst="straightConnector1">
              <a:avLst/>
            </a:prstGeom>
            <a:ln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Connecteur droit avec flèche 65"/>
            <p:cNvCxnSpPr/>
            <p:nvPr/>
          </p:nvCxnSpPr>
          <p:spPr>
            <a:xfrm>
              <a:off x="4121541" y="1978600"/>
              <a:ext cx="229256" cy="0"/>
            </a:xfrm>
            <a:prstGeom prst="straightConnector1">
              <a:avLst/>
            </a:prstGeom>
            <a:ln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Connecteur droit avec flèche 67"/>
            <p:cNvCxnSpPr/>
            <p:nvPr/>
          </p:nvCxnSpPr>
          <p:spPr>
            <a:xfrm flipH="1">
              <a:off x="3829441" y="1508700"/>
              <a:ext cx="229256" cy="0"/>
            </a:xfrm>
            <a:prstGeom prst="straightConnector1">
              <a:avLst/>
            </a:prstGeom>
            <a:ln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Connecteur droit avec flèche 68"/>
            <p:cNvCxnSpPr/>
            <p:nvPr/>
          </p:nvCxnSpPr>
          <p:spPr>
            <a:xfrm>
              <a:off x="5632841" y="1978600"/>
              <a:ext cx="229256" cy="0"/>
            </a:xfrm>
            <a:prstGeom prst="straightConnector1">
              <a:avLst/>
            </a:prstGeom>
            <a:ln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Connecteur droit avec flèche 69"/>
            <p:cNvCxnSpPr/>
            <p:nvPr/>
          </p:nvCxnSpPr>
          <p:spPr>
            <a:xfrm flipH="1">
              <a:off x="5340741" y="1489650"/>
              <a:ext cx="229256" cy="0"/>
            </a:xfrm>
            <a:prstGeom prst="straightConnector1">
              <a:avLst/>
            </a:prstGeom>
            <a:ln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7" name="Rectangle 50"/>
          <p:cNvSpPr>
            <a:spLocks noChangeArrowheads="1"/>
          </p:cNvSpPr>
          <p:nvPr/>
        </p:nvSpPr>
        <p:spPr bwMode="auto">
          <a:xfrm>
            <a:off x="2303463" y="0"/>
            <a:ext cx="4724400" cy="762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DFDFD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fr-FR" sz="3600" b="0" i="1" dirty="0" err="1" smtClean="0">
                <a:solidFill>
                  <a:srgbClr val="18579B"/>
                </a:solidFill>
                <a:latin typeface="Comic Sans MS" charset="0"/>
              </a:rPr>
              <a:t>Lubrication</a:t>
            </a:r>
            <a:r>
              <a:rPr lang="fr-FR" sz="3600" b="0" i="1" dirty="0" smtClean="0">
                <a:solidFill>
                  <a:srgbClr val="18579B"/>
                </a:solidFill>
                <a:latin typeface="Comic Sans MS" charset="0"/>
              </a:rPr>
              <a:t> </a:t>
            </a:r>
            <a:r>
              <a:rPr lang="fr-FR" sz="3600" b="0" i="1" dirty="0" err="1" smtClean="0">
                <a:solidFill>
                  <a:srgbClr val="18579B"/>
                </a:solidFill>
                <a:latin typeface="Comic Sans MS" charset="0"/>
              </a:rPr>
              <a:t>regimes</a:t>
            </a:r>
            <a:endParaRPr lang="fr-FR" b="0" dirty="0">
              <a:solidFill>
                <a:srgbClr val="18579B"/>
              </a:solidFill>
            </a:endParaRPr>
          </a:p>
        </p:txBody>
      </p:sp>
      <p:pic>
        <p:nvPicPr>
          <p:cNvPr id="78" name="Picture 23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8" y="155576"/>
            <a:ext cx="735712" cy="431999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9" name="Imag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155" y="153376"/>
            <a:ext cx="725716" cy="431999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http://my4cad.4cad.fr/sites/default/files/roulement_bs.gif?129078230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5476" y="5422445"/>
            <a:ext cx="1121591" cy="1114833"/>
          </a:xfrm>
          <a:prstGeom prst="rect">
            <a:avLst/>
          </a:prstGeom>
          <a:noFill/>
        </p:spPr>
      </p:pic>
      <p:cxnSp>
        <p:nvCxnSpPr>
          <p:cNvPr id="83" name="Connecteur droit avec flèche 82"/>
          <p:cNvCxnSpPr/>
          <p:nvPr/>
        </p:nvCxnSpPr>
        <p:spPr>
          <a:xfrm flipH="1">
            <a:off x="1840334" y="4920514"/>
            <a:ext cx="670506" cy="501931"/>
          </a:xfrm>
          <a:prstGeom prst="straightConnector1">
            <a:avLst/>
          </a:prstGeom>
          <a:ln w="28575" cmpd="sng"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5" name="Text Box 24"/>
          <p:cNvSpPr txBox="1">
            <a:spLocks noChangeArrowheads="1"/>
          </p:cNvSpPr>
          <p:nvPr/>
        </p:nvSpPr>
        <p:spPr bwMode="auto">
          <a:xfrm>
            <a:off x="563183" y="6497435"/>
            <a:ext cx="125171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zh-CN" sz="1400" b="0" dirty="0" smtClean="0">
                <a:latin typeface="Comic Sans MS" charset="0"/>
                <a:ea typeface="SimSun" charset="0"/>
                <a:cs typeface="SimSun" charset="0"/>
              </a:rPr>
              <a:t>Ball bearings</a:t>
            </a:r>
            <a:endParaRPr lang="en-US" altLang="zh-CN" sz="1400" b="0" dirty="0">
              <a:latin typeface="Comic Sans MS" charset="0"/>
              <a:ea typeface="SimSun" charset="0"/>
              <a:cs typeface="SimSun" charset="0"/>
            </a:endParaRPr>
          </a:p>
        </p:txBody>
      </p:sp>
      <p:sp>
        <p:nvSpPr>
          <p:cNvPr id="86" name="Text Box 43"/>
          <p:cNvSpPr txBox="1">
            <a:spLocks noChangeArrowheads="1"/>
          </p:cNvSpPr>
          <p:nvPr/>
        </p:nvSpPr>
        <p:spPr bwMode="auto">
          <a:xfrm>
            <a:off x="1753364" y="5511345"/>
            <a:ext cx="28527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184B5B"/>
                </a:solidFill>
                <a:latin typeface="Comic Sans MS" charset="0"/>
                <a:cs typeface="ＭＳ Ｐゴシック" charset="0"/>
              </a:rPr>
              <a:t>High friction coefficient</a:t>
            </a:r>
          </a:p>
          <a:p>
            <a:r>
              <a:rPr lang="en-GB" dirty="0" smtClean="0">
                <a:solidFill>
                  <a:srgbClr val="184B5B"/>
                </a:solidFill>
                <a:latin typeface="Comic Sans MS" charset="0"/>
                <a:cs typeface="ＭＳ Ｐゴシック" charset="0"/>
              </a:rPr>
              <a:t>Severe wear</a:t>
            </a:r>
            <a:endParaRPr lang="en-GB" dirty="0">
              <a:solidFill>
                <a:srgbClr val="184B5B"/>
              </a:solidFill>
              <a:latin typeface="Comic Sans MS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728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/>
          <p:cNvSpPr/>
          <p:nvPr/>
        </p:nvSpPr>
        <p:spPr>
          <a:xfrm>
            <a:off x="2228850" y="2622790"/>
            <a:ext cx="723024" cy="2592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8647206" y="6478868"/>
            <a:ext cx="990600" cy="365125"/>
          </a:xfrm>
        </p:spPr>
        <p:txBody>
          <a:bodyPr/>
          <a:lstStyle/>
          <a:p>
            <a:fld id="{59F2A999-BDEE-7342-9672-F131A73F7479}" type="slidenum">
              <a:rPr lang="fr-FR" smtClean="0"/>
              <a:t>7</a:t>
            </a:fld>
            <a:endParaRPr lang="fr-FR"/>
          </a:p>
        </p:txBody>
      </p:sp>
      <p:grpSp>
        <p:nvGrpSpPr>
          <p:cNvPr id="7" name="Grouper 6"/>
          <p:cNvGrpSpPr/>
          <p:nvPr/>
        </p:nvGrpSpPr>
        <p:grpSpPr>
          <a:xfrm>
            <a:off x="668338" y="981075"/>
            <a:ext cx="8539162" cy="4607712"/>
            <a:chOff x="668338" y="434975"/>
            <a:chExt cx="8539162" cy="4607712"/>
          </a:xfrm>
        </p:grpSpPr>
        <p:grpSp>
          <p:nvGrpSpPr>
            <p:cNvPr id="9" name="Grouper 8"/>
            <p:cNvGrpSpPr/>
            <p:nvPr/>
          </p:nvGrpSpPr>
          <p:grpSpPr>
            <a:xfrm>
              <a:off x="1903846" y="1928226"/>
              <a:ext cx="4903695" cy="3114461"/>
              <a:chOff x="-357289" y="2407025"/>
              <a:chExt cx="6178973" cy="4017548"/>
            </a:xfrm>
          </p:grpSpPr>
          <p:grpSp>
            <p:nvGrpSpPr>
              <p:cNvPr id="16" name="Grouper 15"/>
              <p:cNvGrpSpPr/>
              <p:nvPr/>
            </p:nvGrpSpPr>
            <p:grpSpPr>
              <a:xfrm>
                <a:off x="21291" y="2525913"/>
                <a:ext cx="5468709" cy="3465476"/>
                <a:chOff x="1641538" y="2536862"/>
                <a:chExt cx="5468709" cy="3465476"/>
              </a:xfrm>
            </p:grpSpPr>
            <p:grpSp>
              <p:nvGrpSpPr>
                <p:cNvPr id="26" name="Grouper 25"/>
                <p:cNvGrpSpPr/>
                <p:nvPr/>
              </p:nvGrpSpPr>
              <p:grpSpPr>
                <a:xfrm>
                  <a:off x="1641538" y="2579055"/>
                  <a:ext cx="5468709" cy="3412334"/>
                  <a:chOff x="218347" y="2040125"/>
                  <a:chExt cx="5468709" cy="3412334"/>
                </a:xfrm>
              </p:grpSpPr>
              <p:cxnSp>
                <p:nvCxnSpPr>
                  <p:cNvPr id="30" name="Connecteur droit 29"/>
                  <p:cNvCxnSpPr/>
                  <p:nvPr/>
                </p:nvCxnSpPr>
                <p:spPr>
                  <a:xfrm>
                    <a:off x="218347" y="2040125"/>
                    <a:ext cx="0" cy="3412334"/>
                  </a:xfrm>
                  <a:prstGeom prst="line">
                    <a:avLst/>
                  </a:prstGeom>
                  <a:ln w="19050" cmpd="sng">
                    <a:solidFill>
                      <a:srgbClr val="FF0000"/>
                    </a:solidFill>
                    <a:headEnd type="triangle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Connecteur droit 30"/>
                  <p:cNvCxnSpPr/>
                  <p:nvPr/>
                </p:nvCxnSpPr>
                <p:spPr>
                  <a:xfrm flipH="1">
                    <a:off x="218347" y="5452459"/>
                    <a:ext cx="5468709" cy="0"/>
                  </a:xfrm>
                  <a:prstGeom prst="line">
                    <a:avLst/>
                  </a:prstGeom>
                  <a:ln w="12700" cmpd="sng">
                    <a:solidFill>
                      <a:schemeClr val="tx1"/>
                    </a:solidFill>
                    <a:headEnd type="triangle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2" name="Forme libre 31"/>
                  <p:cNvSpPr/>
                  <p:nvPr/>
                </p:nvSpPr>
                <p:spPr>
                  <a:xfrm>
                    <a:off x="946735" y="2457608"/>
                    <a:ext cx="4685581" cy="2848121"/>
                  </a:xfrm>
                  <a:custGeom>
                    <a:avLst/>
                    <a:gdLst>
                      <a:gd name="connsiteX0" fmla="*/ 0 w 4685581"/>
                      <a:gd name="connsiteY0" fmla="*/ 0 h 2848121"/>
                      <a:gd name="connsiteX1" fmla="*/ 218952 w 4685581"/>
                      <a:gd name="connsiteY1" fmla="*/ 32846 h 2848121"/>
                      <a:gd name="connsiteX2" fmla="*/ 361271 w 4685581"/>
                      <a:gd name="connsiteY2" fmla="*/ 197077 h 2848121"/>
                      <a:gd name="connsiteX3" fmla="*/ 613067 w 4685581"/>
                      <a:gd name="connsiteY3" fmla="*/ 1072974 h 2848121"/>
                      <a:gd name="connsiteX4" fmla="*/ 1105709 w 4685581"/>
                      <a:gd name="connsiteY4" fmla="*/ 2540101 h 2848121"/>
                      <a:gd name="connsiteX5" fmla="*/ 1620248 w 4685581"/>
                      <a:gd name="connsiteY5" fmla="*/ 2846665 h 2848121"/>
                      <a:gd name="connsiteX6" fmla="*/ 2288052 w 4685581"/>
                      <a:gd name="connsiteY6" fmla="*/ 2627691 h 2848121"/>
                      <a:gd name="connsiteX7" fmla="*/ 3853562 w 4685581"/>
                      <a:gd name="connsiteY7" fmla="*/ 2025512 h 2848121"/>
                      <a:gd name="connsiteX8" fmla="*/ 4685581 w 4685581"/>
                      <a:gd name="connsiteY8" fmla="*/ 1664204 h 2848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685581" h="2848121">
                        <a:moveTo>
                          <a:pt x="0" y="0"/>
                        </a:moveTo>
                        <a:cubicBezTo>
                          <a:pt x="79370" y="0"/>
                          <a:pt x="158740" y="0"/>
                          <a:pt x="218952" y="32846"/>
                        </a:cubicBezTo>
                        <a:cubicBezTo>
                          <a:pt x="279164" y="65692"/>
                          <a:pt x="295585" y="23722"/>
                          <a:pt x="361271" y="197077"/>
                        </a:cubicBezTo>
                        <a:cubicBezTo>
                          <a:pt x="426957" y="370432"/>
                          <a:pt x="488994" y="682470"/>
                          <a:pt x="613067" y="1072974"/>
                        </a:cubicBezTo>
                        <a:cubicBezTo>
                          <a:pt x="737140" y="1463478"/>
                          <a:pt x="937846" y="2244486"/>
                          <a:pt x="1105709" y="2540101"/>
                        </a:cubicBezTo>
                        <a:cubicBezTo>
                          <a:pt x="1273572" y="2835716"/>
                          <a:pt x="1423191" y="2832067"/>
                          <a:pt x="1620248" y="2846665"/>
                        </a:cubicBezTo>
                        <a:cubicBezTo>
                          <a:pt x="1817305" y="2861263"/>
                          <a:pt x="1915833" y="2764550"/>
                          <a:pt x="2288052" y="2627691"/>
                        </a:cubicBezTo>
                        <a:cubicBezTo>
                          <a:pt x="2660271" y="2490832"/>
                          <a:pt x="3453974" y="2186093"/>
                          <a:pt x="3853562" y="2025512"/>
                        </a:cubicBezTo>
                        <a:cubicBezTo>
                          <a:pt x="4253150" y="1864931"/>
                          <a:pt x="4685581" y="1664204"/>
                          <a:pt x="4685581" y="1664204"/>
                        </a:cubicBezTo>
                      </a:path>
                    </a:pathLst>
                  </a:custGeom>
                  <a:ln>
                    <a:solidFill>
                      <a:srgbClr val="FF000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33" name="Forme libre 32"/>
                  <p:cNvSpPr/>
                  <p:nvPr/>
                </p:nvSpPr>
                <p:spPr>
                  <a:xfrm>
                    <a:off x="968632" y="2479506"/>
                    <a:ext cx="4718424" cy="2945372"/>
                  </a:xfrm>
                  <a:custGeom>
                    <a:avLst/>
                    <a:gdLst>
                      <a:gd name="connsiteX0" fmla="*/ 0 w 4718424"/>
                      <a:gd name="connsiteY0" fmla="*/ 2939490 h 2945372"/>
                      <a:gd name="connsiteX1" fmla="*/ 273690 w 4718424"/>
                      <a:gd name="connsiteY1" fmla="*/ 2928541 h 2945372"/>
                      <a:gd name="connsiteX2" fmla="*/ 536433 w 4718424"/>
                      <a:gd name="connsiteY2" fmla="*/ 2797157 h 2945372"/>
                      <a:gd name="connsiteX3" fmla="*/ 875809 w 4718424"/>
                      <a:gd name="connsiteY3" fmla="*/ 2381105 h 2945372"/>
                      <a:gd name="connsiteX4" fmla="*/ 1160447 w 4718424"/>
                      <a:gd name="connsiteY4" fmla="*/ 1888413 h 2945372"/>
                      <a:gd name="connsiteX5" fmla="*/ 1674985 w 4718424"/>
                      <a:gd name="connsiteY5" fmla="*/ 1275286 h 2945372"/>
                      <a:gd name="connsiteX6" fmla="*/ 2441319 w 4718424"/>
                      <a:gd name="connsiteY6" fmla="*/ 673106 h 2945372"/>
                      <a:gd name="connsiteX7" fmla="*/ 3525133 w 4718424"/>
                      <a:gd name="connsiteY7" fmla="*/ 278953 h 2945372"/>
                      <a:gd name="connsiteX8" fmla="*/ 4521367 w 4718424"/>
                      <a:gd name="connsiteY8" fmla="*/ 16184 h 2945372"/>
                      <a:gd name="connsiteX9" fmla="*/ 4718424 w 4718424"/>
                      <a:gd name="connsiteY9" fmla="*/ 27132 h 29453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718424" h="2945372">
                        <a:moveTo>
                          <a:pt x="0" y="2939490"/>
                        </a:moveTo>
                        <a:cubicBezTo>
                          <a:pt x="92142" y="2945876"/>
                          <a:pt x="184285" y="2952263"/>
                          <a:pt x="273690" y="2928541"/>
                        </a:cubicBezTo>
                        <a:cubicBezTo>
                          <a:pt x="363095" y="2904819"/>
                          <a:pt x="436080" y="2888396"/>
                          <a:pt x="536433" y="2797157"/>
                        </a:cubicBezTo>
                        <a:cubicBezTo>
                          <a:pt x="636786" y="2705918"/>
                          <a:pt x="771807" y="2532562"/>
                          <a:pt x="875809" y="2381105"/>
                        </a:cubicBezTo>
                        <a:cubicBezTo>
                          <a:pt x="979811" y="2229648"/>
                          <a:pt x="1027251" y="2072716"/>
                          <a:pt x="1160447" y="1888413"/>
                        </a:cubicBezTo>
                        <a:cubicBezTo>
                          <a:pt x="1293643" y="1704110"/>
                          <a:pt x="1461506" y="1477837"/>
                          <a:pt x="1674985" y="1275286"/>
                        </a:cubicBezTo>
                        <a:cubicBezTo>
                          <a:pt x="1888464" y="1072735"/>
                          <a:pt x="2132961" y="839161"/>
                          <a:pt x="2441319" y="673106"/>
                        </a:cubicBezTo>
                        <a:cubicBezTo>
                          <a:pt x="2749677" y="507051"/>
                          <a:pt x="3178458" y="388440"/>
                          <a:pt x="3525133" y="278953"/>
                        </a:cubicBezTo>
                        <a:cubicBezTo>
                          <a:pt x="3871808" y="169466"/>
                          <a:pt x="4322485" y="58154"/>
                          <a:pt x="4521367" y="16184"/>
                        </a:cubicBezTo>
                        <a:cubicBezTo>
                          <a:pt x="4720249" y="-25786"/>
                          <a:pt x="4718424" y="27132"/>
                          <a:pt x="4718424" y="27132"/>
                        </a:cubicBezTo>
                      </a:path>
                    </a:pathLst>
                  </a:custGeom>
                  <a:ln w="28575" cmpd="sng">
                    <a:solidFill>
                      <a:srgbClr val="3366FF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</p:grpSp>
            <p:cxnSp>
              <p:nvCxnSpPr>
                <p:cNvPr id="27" name="Connecteur droit 26"/>
                <p:cNvCxnSpPr/>
                <p:nvPr/>
              </p:nvCxnSpPr>
              <p:spPr>
                <a:xfrm>
                  <a:off x="2591964" y="2536862"/>
                  <a:ext cx="0" cy="3448844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Connecteur droit 27"/>
                <p:cNvCxnSpPr/>
                <p:nvPr/>
              </p:nvCxnSpPr>
              <p:spPr>
                <a:xfrm>
                  <a:off x="3562348" y="2542545"/>
                  <a:ext cx="0" cy="3448844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Connecteur droit 28"/>
                <p:cNvCxnSpPr/>
                <p:nvPr/>
              </p:nvCxnSpPr>
              <p:spPr>
                <a:xfrm>
                  <a:off x="4645296" y="2553494"/>
                  <a:ext cx="0" cy="3448844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" name="ZoneTexte 16"/>
              <p:cNvSpPr txBox="1"/>
              <p:nvPr/>
            </p:nvSpPr>
            <p:spPr>
              <a:xfrm rot="16200000">
                <a:off x="-1893103" y="4103922"/>
                <a:ext cx="3459447" cy="3878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cs typeface="LM Roman 12 Regular"/>
                  </a:rPr>
                  <a:t>Friction coefficient (µ)</a:t>
                </a:r>
                <a:endParaRPr lang="en-US" sz="1400" b="1" dirty="0">
                  <a:cs typeface="LM Roman 12 Regular"/>
                </a:endParaRPr>
              </a:p>
            </p:txBody>
          </p:sp>
          <p:sp>
            <p:nvSpPr>
              <p:cNvPr id="18" name="ZoneTexte 17"/>
              <p:cNvSpPr txBox="1"/>
              <p:nvPr/>
            </p:nvSpPr>
            <p:spPr>
              <a:xfrm rot="16200000">
                <a:off x="721153" y="3975609"/>
                <a:ext cx="3459448" cy="3878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err="1" smtClean="0">
                    <a:latin typeface="Comic Sans MS"/>
                    <a:cs typeface="Comic Sans MS"/>
                  </a:rPr>
                  <a:t>Elasto-HydroDynamic</a:t>
                </a:r>
                <a:r>
                  <a:rPr lang="en-US" sz="1400" dirty="0" smtClean="0">
                    <a:latin typeface="Comic Sans MS"/>
                    <a:cs typeface="Comic Sans MS"/>
                  </a:rPr>
                  <a:t> regime</a:t>
                </a:r>
                <a:endParaRPr lang="en-US" sz="1400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19" name="ZoneTexte 18"/>
              <p:cNvSpPr txBox="1"/>
              <p:nvPr/>
            </p:nvSpPr>
            <p:spPr>
              <a:xfrm rot="16200000">
                <a:off x="2546126" y="3942839"/>
                <a:ext cx="3459447" cy="3878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err="1" smtClean="0">
                    <a:latin typeface="Comic Sans MS"/>
                    <a:cs typeface="Comic Sans MS"/>
                  </a:rPr>
                  <a:t>HydroDynamic</a:t>
                </a:r>
                <a:r>
                  <a:rPr lang="en-US" sz="1400" dirty="0">
                    <a:latin typeface="Comic Sans MS"/>
                    <a:cs typeface="Comic Sans MS"/>
                  </a:rPr>
                  <a:t> </a:t>
                </a:r>
                <a:r>
                  <a:rPr lang="en-US" sz="1400" dirty="0" smtClean="0">
                    <a:latin typeface="Comic Sans MS"/>
                    <a:cs typeface="Comic Sans MS"/>
                  </a:rPr>
                  <a:t>regime</a:t>
                </a:r>
                <a:endParaRPr lang="en-US" sz="1400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20" name="ZoneTexte 19"/>
              <p:cNvSpPr txBox="1"/>
              <p:nvPr/>
            </p:nvSpPr>
            <p:spPr>
              <a:xfrm rot="16200000">
                <a:off x="226111" y="4093388"/>
                <a:ext cx="2537263" cy="3878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Comic Sans MS"/>
                    <a:cs typeface="Comic Sans MS"/>
                  </a:rPr>
                  <a:t>Mixed regime</a:t>
                </a:r>
                <a:endParaRPr lang="en-US" sz="1400" dirty="0">
                  <a:latin typeface="Comic Sans MS"/>
                  <a:cs typeface="Comic Sans MS"/>
                </a:endParaRPr>
              </a:p>
            </p:txBody>
          </p:sp>
          <p:cxnSp>
            <p:nvCxnSpPr>
              <p:cNvPr id="21" name="Connecteur droit 20"/>
              <p:cNvCxnSpPr/>
              <p:nvPr/>
            </p:nvCxnSpPr>
            <p:spPr>
              <a:xfrm>
                <a:off x="5439636" y="2542545"/>
                <a:ext cx="0" cy="3470743"/>
              </a:xfrm>
              <a:prstGeom prst="line">
                <a:avLst/>
              </a:prstGeom>
              <a:ln w="19050" cmpd="sng">
                <a:solidFill>
                  <a:srgbClr val="0000FF"/>
                </a:solidFill>
                <a:headEnd type="triangl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ZoneTexte 21"/>
              <p:cNvSpPr txBox="1"/>
              <p:nvPr/>
            </p:nvSpPr>
            <p:spPr>
              <a:xfrm rot="16200000">
                <a:off x="3898051" y="4045511"/>
                <a:ext cx="3459447" cy="3878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cs typeface="LM Roman 12 Regular"/>
                  </a:rPr>
                  <a:t> Film thickness (h)</a:t>
                </a:r>
                <a:endParaRPr lang="en-US" sz="1400" b="1" dirty="0">
                  <a:cs typeface="LM Roman 12 Regular"/>
                </a:endParaRPr>
              </a:p>
            </p:txBody>
          </p:sp>
          <p:sp>
            <p:nvSpPr>
              <p:cNvPr id="23" name="ZoneTexte 22"/>
              <p:cNvSpPr txBox="1"/>
              <p:nvPr/>
            </p:nvSpPr>
            <p:spPr>
              <a:xfrm>
                <a:off x="2068230" y="6027551"/>
                <a:ext cx="1346556" cy="3970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err="1" smtClean="0">
                    <a:cs typeface="LM Roman 12 Regular"/>
                  </a:rPr>
                  <a:t>ηV</a:t>
                </a:r>
                <a:r>
                  <a:rPr lang="en-US" sz="1400" b="1" dirty="0" smtClean="0">
                    <a:cs typeface="LM Roman 12 Regular"/>
                  </a:rPr>
                  <a:t>/F</a:t>
                </a:r>
                <a:r>
                  <a:rPr lang="en-US" sz="1400" b="1" baseline="-25000" dirty="0" smtClean="0">
                    <a:cs typeface="LM Roman 12 Regular"/>
                  </a:rPr>
                  <a:t>N</a:t>
                </a:r>
                <a:endParaRPr lang="en-US" sz="1400" b="1" dirty="0" smtClean="0">
                  <a:cs typeface="LM Roman 12 Regular"/>
                </a:endParaRPr>
              </a:p>
            </p:txBody>
          </p:sp>
          <p:sp>
            <p:nvSpPr>
              <p:cNvPr id="24" name="ZoneTexte 23"/>
              <p:cNvSpPr txBox="1"/>
              <p:nvPr/>
            </p:nvSpPr>
            <p:spPr>
              <a:xfrm rot="16200000">
                <a:off x="-809705" y="4060309"/>
                <a:ext cx="2537262" cy="3878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Comic Sans MS"/>
                    <a:cs typeface="Comic Sans MS"/>
                  </a:rPr>
                  <a:t>Boundary regime</a:t>
                </a:r>
                <a:endParaRPr lang="en-US" sz="1400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25" name="Ellipse 24"/>
              <p:cNvSpPr/>
              <p:nvPr/>
            </p:nvSpPr>
            <p:spPr>
              <a:xfrm>
                <a:off x="5454059" y="2931027"/>
                <a:ext cx="76634" cy="1529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cxnSp>
          <p:nvCxnSpPr>
            <p:cNvPr id="12" name="Connecteur droit 11"/>
            <p:cNvCxnSpPr>
              <a:stCxn id="32" idx="0"/>
            </p:cNvCxnSpPr>
            <p:nvPr/>
          </p:nvCxnSpPr>
          <p:spPr>
            <a:xfrm flipH="1">
              <a:off x="2204291" y="2376737"/>
              <a:ext cx="578056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Ellipse 12"/>
            <p:cNvSpPr/>
            <p:nvPr/>
          </p:nvSpPr>
          <p:spPr>
            <a:xfrm>
              <a:off x="2799725" y="4654909"/>
              <a:ext cx="86338" cy="3544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14" name="Connecteur droit 13"/>
            <p:cNvCxnSpPr/>
            <p:nvPr/>
          </p:nvCxnSpPr>
          <p:spPr>
            <a:xfrm flipH="1" flipV="1">
              <a:off x="2204291" y="4677007"/>
              <a:ext cx="680316" cy="264"/>
            </a:xfrm>
            <a:prstGeom prst="line">
              <a:avLst/>
            </a:prstGeom>
            <a:ln w="28575" cmpd="sng"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1"/>
            <p:cNvSpPr>
              <a:spLocks noChangeArrowheads="1"/>
            </p:cNvSpPr>
            <p:nvPr/>
          </p:nvSpPr>
          <p:spPr bwMode="auto">
            <a:xfrm>
              <a:off x="2241550" y="1631580"/>
              <a:ext cx="679450" cy="292100"/>
            </a:xfrm>
            <a:prstGeom prst="rect">
              <a:avLst/>
            </a:prstGeom>
            <a:solidFill>
              <a:srgbClr val="FFFF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D90A0C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5" name="Freeform 32" descr="Granit"/>
            <p:cNvSpPr>
              <a:spLocks/>
            </p:cNvSpPr>
            <p:nvPr/>
          </p:nvSpPr>
          <p:spPr bwMode="auto">
            <a:xfrm>
              <a:off x="2241550" y="1590305"/>
              <a:ext cx="679450" cy="166688"/>
            </a:xfrm>
            <a:custGeom>
              <a:avLst/>
              <a:gdLst>
                <a:gd name="T0" fmla="*/ 0 w 3600"/>
                <a:gd name="T1" fmla="*/ 360 h 540"/>
                <a:gd name="T2" fmla="*/ 360 w 3600"/>
                <a:gd name="T3" fmla="*/ 540 h 540"/>
                <a:gd name="T4" fmla="*/ 540 w 3600"/>
                <a:gd name="T5" fmla="*/ 360 h 540"/>
                <a:gd name="T6" fmla="*/ 720 w 3600"/>
                <a:gd name="T7" fmla="*/ 540 h 540"/>
                <a:gd name="T8" fmla="*/ 1080 w 3600"/>
                <a:gd name="T9" fmla="*/ 360 h 540"/>
                <a:gd name="T10" fmla="*/ 1080 w 3600"/>
                <a:gd name="T11" fmla="*/ 540 h 540"/>
                <a:gd name="T12" fmla="*/ 1260 w 3600"/>
                <a:gd name="T13" fmla="*/ 540 h 540"/>
                <a:gd name="T14" fmla="*/ 1440 w 3600"/>
                <a:gd name="T15" fmla="*/ 360 h 540"/>
                <a:gd name="T16" fmla="*/ 1620 w 3600"/>
                <a:gd name="T17" fmla="*/ 360 h 540"/>
                <a:gd name="T18" fmla="*/ 1800 w 3600"/>
                <a:gd name="T19" fmla="*/ 540 h 540"/>
                <a:gd name="T20" fmla="*/ 2160 w 3600"/>
                <a:gd name="T21" fmla="*/ 360 h 540"/>
                <a:gd name="T22" fmla="*/ 2340 w 3600"/>
                <a:gd name="T23" fmla="*/ 540 h 540"/>
                <a:gd name="T24" fmla="*/ 2700 w 3600"/>
                <a:gd name="T25" fmla="*/ 360 h 540"/>
                <a:gd name="T26" fmla="*/ 2880 w 3600"/>
                <a:gd name="T27" fmla="*/ 360 h 540"/>
                <a:gd name="T28" fmla="*/ 3060 w 3600"/>
                <a:gd name="T29" fmla="*/ 540 h 540"/>
                <a:gd name="T30" fmla="*/ 3420 w 3600"/>
                <a:gd name="T31" fmla="*/ 540 h 540"/>
                <a:gd name="T32" fmla="*/ 3600 w 3600"/>
                <a:gd name="T33" fmla="*/ 360 h 540"/>
                <a:gd name="T34" fmla="*/ 3600 w 3600"/>
                <a:gd name="T35" fmla="*/ 0 h 540"/>
                <a:gd name="T36" fmla="*/ 0 w 3600"/>
                <a:gd name="T37" fmla="*/ 0 h 540"/>
                <a:gd name="T38" fmla="*/ 0 w 3600"/>
                <a:gd name="T39" fmla="*/ 36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00" h="540">
                  <a:moveTo>
                    <a:pt x="0" y="360"/>
                  </a:moveTo>
                  <a:lnTo>
                    <a:pt x="360" y="540"/>
                  </a:lnTo>
                  <a:lnTo>
                    <a:pt x="540" y="360"/>
                  </a:lnTo>
                  <a:lnTo>
                    <a:pt x="720" y="540"/>
                  </a:lnTo>
                  <a:lnTo>
                    <a:pt x="1080" y="360"/>
                  </a:lnTo>
                  <a:lnTo>
                    <a:pt x="1080" y="540"/>
                  </a:lnTo>
                  <a:lnTo>
                    <a:pt x="1260" y="540"/>
                  </a:lnTo>
                  <a:lnTo>
                    <a:pt x="1440" y="360"/>
                  </a:lnTo>
                  <a:lnTo>
                    <a:pt x="1620" y="360"/>
                  </a:lnTo>
                  <a:lnTo>
                    <a:pt x="1800" y="540"/>
                  </a:lnTo>
                  <a:lnTo>
                    <a:pt x="2160" y="360"/>
                  </a:lnTo>
                  <a:lnTo>
                    <a:pt x="2340" y="540"/>
                  </a:lnTo>
                  <a:lnTo>
                    <a:pt x="2700" y="360"/>
                  </a:lnTo>
                  <a:lnTo>
                    <a:pt x="2880" y="360"/>
                  </a:lnTo>
                  <a:lnTo>
                    <a:pt x="3060" y="540"/>
                  </a:lnTo>
                  <a:lnTo>
                    <a:pt x="3420" y="540"/>
                  </a:lnTo>
                  <a:lnTo>
                    <a:pt x="3600" y="360"/>
                  </a:lnTo>
                  <a:lnTo>
                    <a:pt x="3600" y="0"/>
                  </a:lnTo>
                  <a:lnTo>
                    <a:pt x="0" y="0"/>
                  </a:lnTo>
                  <a:lnTo>
                    <a:pt x="0" y="360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6" name="Freeform 33" descr="Granit"/>
            <p:cNvSpPr>
              <a:spLocks/>
            </p:cNvSpPr>
            <p:nvPr/>
          </p:nvSpPr>
          <p:spPr bwMode="auto">
            <a:xfrm flipH="1" flipV="1">
              <a:off x="2241550" y="1756993"/>
              <a:ext cx="679450" cy="166687"/>
            </a:xfrm>
            <a:custGeom>
              <a:avLst/>
              <a:gdLst>
                <a:gd name="T0" fmla="*/ 0 w 3600"/>
                <a:gd name="T1" fmla="*/ 360 h 540"/>
                <a:gd name="T2" fmla="*/ 360 w 3600"/>
                <a:gd name="T3" fmla="*/ 540 h 540"/>
                <a:gd name="T4" fmla="*/ 540 w 3600"/>
                <a:gd name="T5" fmla="*/ 360 h 540"/>
                <a:gd name="T6" fmla="*/ 720 w 3600"/>
                <a:gd name="T7" fmla="*/ 540 h 540"/>
                <a:gd name="T8" fmla="*/ 1080 w 3600"/>
                <a:gd name="T9" fmla="*/ 360 h 540"/>
                <a:gd name="T10" fmla="*/ 1080 w 3600"/>
                <a:gd name="T11" fmla="*/ 540 h 540"/>
                <a:gd name="T12" fmla="*/ 1260 w 3600"/>
                <a:gd name="T13" fmla="*/ 540 h 540"/>
                <a:gd name="T14" fmla="*/ 1440 w 3600"/>
                <a:gd name="T15" fmla="*/ 360 h 540"/>
                <a:gd name="T16" fmla="*/ 1620 w 3600"/>
                <a:gd name="T17" fmla="*/ 360 h 540"/>
                <a:gd name="T18" fmla="*/ 1800 w 3600"/>
                <a:gd name="T19" fmla="*/ 540 h 540"/>
                <a:gd name="T20" fmla="*/ 2160 w 3600"/>
                <a:gd name="T21" fmla="*/ 360 h 540"/>
                <a:gd name="T22" fmla="*/ 2340 w 3600"/>
                <a:gd name="T23" fmla="*/ 540 h 540"/>
                <a:gd name="T24" fmla="*/ 2700 w 3600"/>
                <a:gd name="T25" fmla="*/ 360 h 540"/>
                <a:gd name="T26" fmla="*/ 2880 w 3600"/>
                <a:gd name="T27" fmla="*/ 360 h 540"/>
                <a:gd name="T28" fmla="*/ 3060 w 3600"/>
                <a:gd name="T29" fmla="*/ 540 h 540"/>
                <a:gd name="T30" fmla="*/ 3420 w 3600"/>
                <a:gd name="T31" fmla="*/ 540 h 540"/>
                <a:gd name="T32" fmla="*/ 3600 w 3600"/>
                <a:gd name="T33" fmla="*/ 360 h 540"/>
                <a:gd name="T34" fmla="*/ 3600 w 3600"/>
                <a:gd name="T35" fmla="*/ 0 h 540"/>
                <a:gd name="T36" fmla="*/ 0 w 3600"/>
                <a:gd name="T37" fmla="*/ 0 h 540"/>
                <a:gd name="T38" fmla="*/ 0 w 3600"/>
                <a:gd name="T39" fmla="*/ 36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00" h="540">
                  <a:moveTo>
                    <a:pt x="0" y="360"/>
                  </a:moveTo>
                  <a:lnTo>
                    <a:pt x="360" y="540"/>
                  </a:lnTo>
                  <a:lnTo>
                    <a:pt x="540" y="360"/>
                  </a:lnTo>
                  <a:lnTo>
                    <a:pt x="720" y="540"/>
                  </a:lnTo>
                  <a:lnTo>
                    <a:pt x="1080" y="360"/>
                  </a:lnTo>
                  <a:lnTo>
                    <a:pt x="1080" y="540"/>
                  </a:lnTo>
                  <a:lnTo>
                    <a:pt x="1260" y="540"/>
                  </a:lnTo>
                  <a:lnTo>
                    <a:pt x="1440" y="360"/>
                  </a:lnTo>
                  <a:lnTo>
                    <a:pt x="1620" y="360"/>
                  </a:lnTo>
                  <a:lnTo>
                    <a:pt x="1800" y="540"/>
                  </a:lnTo>
                  <a:lnTo>
                    <a:pt x="2160" y="360"/>
                  </a:lnTo>
                  <a:lnTo>
                    <a:pt x="2340" y="540"/>
                  </a:lnTo>
                  <a:lnTo>
                    <a:pt x="2700" y="360"/>
                  </a:lnTo>
                  <a:lnTo>
                    <a:pt x="2880" y="360"/>
                  </a:lnTo>
                  <a:lnTo>
                    <a:pt x="3060" y="540"/>
                  </a:lnTo>
                  <a:lnTo>
                    <a:pt x="3420" y="540"/>
                  </a:lnTo>
                  <a:lnTo>
                    <a:pt x="3600" y="360"/>
                  </a:lnTo>
                  <a:lnTo>
                    <a:pt x="3600" y="0"/>
                  </a:lnTo>
                  <a:lnTo>
                    <a:pt x="0" y="0"/>
                  </a:lnTo>
                  <a:lnTo>
                    <a:pt x="0" y="360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7" name="Rectangle 37"/>
            <p:cNvSpPr>
              <a:spLocks noChangeArrowheads="1"/>
            </p:cNvSpPr>
            <p:nvPr/>
          </p:nvSpPr>
          <p:spPr bwMode="auto">
            <a:xfrm>
              <a:off x="3828762" y="1571255"/>
              <a:ext cx="679450" cy="254000"/>
            </a:xfrm>
            <a:prstGeom prst="rect">
              <a:avLst/>
            </a:prstGeom>
            <a:solidFill>
              <a:srgbClr val="FFFF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8" name="Freeform 38" descr="Granit"/>
            <p:cNvSpPr>
              <a:spLocks/>
            </p:cNvSpPr>
            <p:nvPr/>
          </p:nvSpPr>
          <p:spPr bwMode="auto">
            <a:xfrm>
              <a:off x="3828762" y="1564905"/>
              <a:ext cx="679450" cy="166688"/>
            </a:xfrm>
            <a:custGeom>
              <a:avLst/>
              <a:gdLst>
                <a:gd name="T0" fmla="*/ 0 w 3600"/>
                <a:gd name="T1" fmla="*/ 360 h 540"/>
                <a:gd name="T2" fmla="*/ 360 w 3600"/>
                <a:gd name="T3" fmla="*/ 540 h 540"/>
                <a:gd name="T4" fmla="*/ 540 w 3600"/>
                <a:gd name="T5" fmla="*/ 360 h 540"/>
                <a:gd name="T6" fmla="*/ 720 w 3600"/>
                <a:gd name="T7" fmla="*/ 540 h 540"/>
                <a:gd name="T8" fmla="*/ 1080 w 3600"/>
                <a:gd name="T9" fmla="*/ 360 h 540"/>
                <a:gd name="T10" fmla="*/ 1080 w 3600"/>
                <a:gd name="T11" fmla="*/ 540 h 540"/>
                <a:gd name="T12" fmla="*/ 1260 w 3600"/>
                <a:gd name="T13" fmla="*/ 540 h 540"/>
                <a:gd name="T14" fmla="*/ 1440 w 3600"/>
                <a:gd name="T15" fmla="*/ 360 h 540"/>
                <a:gd name="T16" fmla="*/ 1620 w 3600"/>
                <a:gd name="T17" fmla="*/ 360 h 540"/>
                <a:gd name="T18" fmla="*/ 1800 w 3600"/>
                <a:gd name="T19" fmla="*/ 540 h 540"/>
                <a:gd name="T20" fmla="*/ 2160 w 3600"/>
                <a:gd name="T21" fmla="*/ 360 h 540"/>
                <a:gd name="T22" fmla="*/ 2340 w 3600"/>
                <a:gd name="T23" fmla="*/ 540 h 540"/>
                <a:gd name="T24" fmla="*/ 2700 w 3600"/>
                <a:gd name="T25" fmla="*/ 360 h 540"/>
                <a:gd name="T26" fmla="*/ 2880 w 3600"/>
                <a:gd name="T27" fmla="*/ 360 h 540"/>
                <a:gd name="T28" fmla="*/ 3060 w 3600"/>
                <a:gd name="T29" fmla="*/ 540 h 540"/>
                <a:gd name="T30" fmla="*/ 3420 w 3600"/>
                <a:gd name="T31" fmla="*/ 540 h 540"/>
                <a:gd name="T32" fmla="*/ 3600 w 3600"/>
                <a:gd name="T33" fmla="*/ 360 h 540"/>
                <a:gd name="T34" fmla="*/ 3600 w 3600"/>
                <a:gd name="T35" fmla="*/ 0 h 540"/>
                <a:gd name="T36" fmla="*/ 0 w 3600"/>
                <a:gd name="T37" fmla="*/ 0 h 540"/>
                <a:gd name="T38" fmla="*/ 0 w 3600"/>
                <a:gd name="T39" fmla="*/ 36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00" h="540">
                  <a:moveTo>
                    <a:pt x="0" y="360"/>
                  </a:moveTo>
                  <a:lnTo>
                    <a:pt x="360" y="540"/>
                  </a:lnTo>
                  <a:lnTo>
                    <a:pt x="540" y="360"/>
                  </a:lnTo>
                  <a:lnTo>
                    <a:pt x="720" y="540"/>
                  </a:lnTo>
                  <a:lnTo>
                    <a:pt x="1080" y="360"/>
                  </a:lnTo>
                  <a:lnTo>
                    <a:pt x="1080" y="540"/>
                  </a:lnTo>
                  <a:lnTo>
                    <a:pt x="1260" y="540"/>
                  </a:lnTo>
                  <a:lnTo>
                    <a:pt x="1440" y="360"/>
                  </a:lnTo>
                  <a:lnTo>
                    <a:pt x="1620" y="360"/>
                  </a:lnTo>
                  <a:lnTo>
                    <a:pt x="1800" y="540"/>
                  </a:lnTo>
                  <a:lnTo>
                    <a:pt x="2160" y="360"/>
                  </a:lnTo>
                  <a:lnTo>
                    <a:pt x="2340" y="540"/>
                  </a:lnTo>
                  <a:lnTo>
                    <a:pt x="2700" y="360"/>
                  </a:lnTo>
                  <a:lnTo>
                    <a:pt x="2880" y="360"/>
                  </a:lnTo>
                  <a:lnTo>
                    <a:pt x="3060" y="540"/>
                  </a:lnTo>
                  <a:lnTo>
                    <a:pt x="3420" y="540"/>
                  </a:lnTo>
                  <a:lnTo>
                    <a:pt x="3600" y="360"/>
                  </a:lnTo>
                  <a:lnTo>
                    <a:pt x="3600" y="0"/>
                  </a:lnTo>
                  <a:lnTo>
                    <a:pt x="0" y="0"/>
                  </a:lnTo>
                  <a:lnTo>
                    <a:pt x="0" y="360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9" name="Freeform 39" descr="Granit"/>
            <p:cNvSpPr>
              <a:spLocks/>
            </p:cNvSpPr>
            <p:nvPr/>
          </p:nvSpPr>
          <p:spPr bwMode="auto">
            <a:xfrm flipH="1" flipV="1">
              <a:off x="3828762" y="1750643"/>
              <a:ext cx="679450" cy="166687"/>
            </a:xfrm>
            <a:custGeom>
              <a:avLst/>
              <a:gdLst>
                <a:gd name="T0" fmla="*/ 0 w 3600"/>
                <a:gd name="T1" fmla="*/ 360 h 540"/>
                <a:gd name="T2" fmla="*/ 360 w 3600"/>
                <a:gd name="T3" fmla="*/ 540 h 540"/>
                <a:gd name="T4" fmla="*/ 540 w 3600"/>
                <a:gd name="T5" fmla="*/ 360 h 540"/>
                <a:gd name="T6" fmla="*/ 720 w 3600"/>
                <a:gd name="T7" fmla="*/ 540 h 540"/>
                <a:gd name="T8" fmla="*/ 1080 w 3600"/>
                <a:gd name="T9" fmla="*/ 360 h 540"/>
                <a:gd name="T10" fmla="*/ 1080 w 3600"/>
                <a:gd name="T11" fmla="*/ 540 h 540"/>
                <a:gd name="T12" fmla="*/ 1260 w 3600"/>
                <a:gd name="T13" fmla="*/ 540 h 540"/>
                <a:gd name="T14" fmla="*/ 1440 w 3600"/>
                <a:gd name="T15" fmla="*/ 360 h 540"/>
                <a:gd name="T16" fmla="*/ 1620 w 3600"/>
                <a:gd name="T17" fmla="*/ 360 h 540"/>
                <a:gd name="T18" fmla="*/ 1800 w 3600"/>
                <a:gd name="T19" fmla="*/ 540 h 540"/>
                <a:gd name="T20" fmla="*/ 2160 w 3600"/>
                <a:gd name="T21" fmla="*/ 360 h 540"/>
                <a:gd name="T22" fmla="*/ 2340 w 3600"/>
                <a:gd name="T23" fmla="*/ 540 h 540"/>
                <a:gd name="T24" fmla="*/ 2700 w 3600"/>
                <a:gd name="T25" fmla="*/ 360 h 540"/>
                <a:gd name="T26" fmla="*/ 2880 w 3600"/>
                <a:gd name="T27" fmla="*/ 360 h 540"/>
                <a:gd name="T28" fmla="*/ 3060 w 3600"/>
                <a:gd name="T29" fmla="*/ 540 h 540"/>
                <a:gd name="T30" fmla="*/ 3420 w 3600"/>
                <a:gd name="T31" fmla="*/ 540 h 540"/>
                <a:gd name="T32" fmla="*/ 3600 w 3600"/>
                <a:gd name="T33" fmla="*/ 360 h 540"/>
                <a:gd name="T34" fmla="*/ 3600 w 3600"/>
                <a:gd name="T35" fmla="*/ 0 h 540"/>
                <a:gd name="T36" fmla="*/ 0 w 3600"/>
                <a:gd name="T37" fmla="*/ 0 h 540"/>
                <a:gd name="T38" fmla="*/ 0 w 3600"/>
                <a:gd name="T39" fmla="*/ 36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00" h="540">
                  <a:moveTo>
                    <a:pt x="0" y="360"/>
                  </a:moveTo>
                  <a:lnTo>
                    <a:pt x="360" y="540"/>
                  </a:lnTo>
                  <a:lnTo>
                    <a:pt x="540" y="360"/>
                  </a:lnTo>
                  <a:lnTo>
                    <a:pt x="720" y="540"/>
                  </a:lnTo>
                  <a:lnTo>
                    <a:pt x="1080" y="360"/>
                  </a:lnTo>
                  <a:lnTo>
                    <a:pt x="1080" y="540"/>
                  </a:lnTo>
                  <a:lnTo>
                    <a:pt x="1260" y="540"/>
                  </a:lnTo>
                  <a:lnTo>
                    <a:pt x="1440" y="360"/>
                  </a:lnTo>
                  <a:lnTo>
                    <a:pt x="1620" y="360"/>
                  </a:lnTo>
                  <a:lnTo>
                    <a:pt x="1800" y="540"/>
                  </a:lnTo>
                  <a:lnTo>
                    <a:pt x="2160" y="360"/>
                  </a:lnTo>
                  <a:lnTo>
                    <a:pt x="2340" y="540"/>
                  </a:lnTo>
                  <a:lnTo>
                    <a:pt x="2700" y="360"/>
                  </a:lnTo>
                  <a:lnTo>
                    <a:pt x="2880" y="360"/>
                  </a:lnTo>
                  <a:lnTo>
                    <a:pt x="3060" y="540"/>
                  </a:lnTo>
                  <a:lnTo>
                    <a:pt x="3420" y="540"/>
                  </a:lnTo>
                  <a:lnTo>
                    <a:pt x="3600" y="360"/>
                  </a:lnTo>
                  <a:lnTo>
                    <a:pt x="3600" y="0"/>
                  </a:lnTo>
                  <a:lnTo>
                    <a:pt x="0" y="0"/>
                  </a:lnTo>
                  <a:lnTo>
                    <a:pt x="0" y="360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0" name="Rectangle 34"/>
            <p:cNvSpPr>
              <a:spLocks noChangeArrowheads="1"/>
            </p:cNvSpPr>
            <p:nvPr/>
          </p:nvSpPr>
          <p:spPr bwMode="auto">
            <a:xfrm>
              <a:off x="3015784" y="1563319"/>
              <a:ext cx="679450" cy="254000"/>
            </a:xfrm>
            <a:prstGeom prst="rect">
              <a:avLst/>
            </a:prstGeom>
            <a:solidFill>
              <a:srgbClr val="FFFF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1" name="Freeform 35" descr="Granit"/>
            <p:cNvSpPr>
              <a:spLocks/>
            </p:cNvSpPr>
            <p:nvPr/>
          </p:nvSpPr>
          <p:spPr bwMode="auto">
            <a:xfrm>
              <a:off x="3015784" y="1558556"/>
              <a:ext cx="679450" cy="176213"/>
            </a:xfrm>
            <a:custGeom>
              <a:avLst/>
              <a:gdLst>
                <a:gd name="T0" fmla="*/ 0 w 428"/>
                <a:gd name="T1" fmla="*/ 70 h 111"/>
                <a:gd name="T2" fmla="*/ 43 w 428"/>
                <a:gd name="T3" fmla="*/ 105 h 111"/>
                <a:gd name="T4" fmla="*/ 64 w 428"/>
                <a:gd name="T5" fmla="*/ 70 h 111"/>
                <a:gd name="T6" fmla="*/ 86 w 428"/>
                <a:gd name="T7" fmla="*/ 105 h 111"/>
                <a:gd name="T8" fmla="*/ 128 w 428"/>
                <a:gd name="T9" fmla="*/ 70 h 111"/>
                <a:gd name="T10" fmla="*/ 128 w 428"/>
                <a:gd name="T11" fmla="*/ 105 h 111"/>
                <a:gd name="T12" fmla="*/ 150 w 428"/>
                <a:gd name="T13" fmla="*/ 105 h 111"/>
                <a:gd name="T14" fmla="*/ 171 w 428"/>
                <a:gd name="T15" fmla="*/ 70 h 111"/>
                <a:gd name="T16" fmla="*/ 193 w 428"/>
                <a:gd name="T17" fmla="*/ 70 h 111"/>
                <a:gd name="T18" fmla="*/ 215 w 428"/>
                <a:gd name="T19" fmla="*/ 111 h 111"/>
                <a:gd name="T20" fmla="*/ 257 w 428"/>
                <a:gd name="T21" fmla="*/ 70 h 111"/>
                <a:gd name="T22" fmla="*/ 278 w 428"/>
                <a:gd name="T23" fmla="*/ 105 h 111"/>
                <a:gd name="T24" fmla="*/ 321 w 428"/>
                <a:gd name="T25" fmla="*/ 70 h 111"/>
                <a:gd name="T26" fmla="*/ 342 w 428"/>
                <a:gd name="T27" fmla="*/ 70 h 111"/>
                <a:gd name="T28" fmla="*/ 364 w 428"/>
                <a:gd name="T29" fmla="*/ 105 h 111"/>
                <a:gd name="T30" fmla="*/ 407 w 428"/>
                <a:gd name="T31" fmla="*/ 105 h 111"/>
                <a:gd name="T32" fmla="*/ 428 w 428"/>
                <a:gd name="T33" fmla="*/ 70 h 111"/>
                <a:gd name="T34" fmla="*/ 428 w 428"/>
                <a:gd name="T35" fmla="*/ 0 h 111"/>
                <a:gd name="T36" fmla="*/ 0 w 428"/>
                <a:gd name="T37" fmla="*/ 0 h 111"/>
                <a:gd name="T38" fmla="*/ 0 w 428"/>
                <a:gd name="T39" fmla="*/ 7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8" h="111">
                  <a:moveTo>
                    <a:pt x="0" y="70"/>
                  </a:moveTo>
                  <a:lnTo>
                    <a:pt x="43" y="105"/>
                  </a:lnTo>
                  <a:lnTo>
                    <a:pt x="64" y="70"/>
                  </a:lnTo>
                  <a:lnTo>
                    <a:pt x="86" y="105"/>
                  </a:lnTo>
                  <a:lnTo>
                    <a:pt x="128" y="70"/>
                  </a:lnTo>
                  <a:lnTo>
                    <a:pt x="128" y="105"/>
                  </a:lnTo>
                  <a:lnTo>
                    <a:pt x="150" y="105"/>
                  </a:lnTo>
                  <a:lnTo>
                    <a:pt x="171" y="70"/>
                  </a:lnTo>
                  <a:lnTo>
                    <a:pt x="193" y="70"/>
                  </a:lnTo>
                  <a:lnTo>
                    <a:pt x="215" y="111"/>
                  </a:lnTo>
                  <a:lnTo>
                    <a:pt x="257" y="70"/>
                  </a:lnTo>
                  <a:lnTo>
                    <a:pt x="278" y="105"/>
                  </a:lnTo>
                  <a:lnTo>
                    <a:pt x="321" y="70"/>
                  </a:lnTo>
                  <a:lnTo>
                    <a:pt x="342" y="70"/>
                  </a:lnTo>
                  <a:lnTo>
                    <a:pt x="364" y="105"/>
                  </a:lnTo>
                  <a:lnTo>
                    <a:pt x="407" y="105"/>
                  </a:lnTo>
                  <a:lnTo>
                    <a:pt x="428" y="70"/>
                  </a:lnTo>
                  <a:lnTo>
                    <a:pt x="428" y="0"/>
                  </a:lnTo>
                  <a:lnTo>
                    <a:pt x="0" y="0"/>
                  </a:lnTo>
                  <a:lnTo>
                    <a:pt x="0" y="70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2" name="Freeform 36" descr="Granit"/>
            <p:cNvSpPr>
              <a:spLocks/>
            </p:cNvSpPr>
            <p:nvPr/>
          </p:nvSpPr>
          <p:spPr bwMode="auto">
            <a:xfrm>
              <a:off x="3015784" y="1734769"/>
              <a:ext cx="679450" cy="176212"/>
            </a:xfrm>
            <a:custGeom>
              <a:avLst/>
              <a:gdLst>
                <a:gd name="T0" fmla="*/ 428 w 428"/>
                <a:gd name="T1" fmla="*/ 41 h 111"/>
                <a:gd name="T2" fmla="*/ 385 w 428"/>
                <a:gd name="T3" fmla="*/ 0 h 111"/>
                <a:gd name="T4" fmla="*/ 364 w 428"/>
                <a:gd name="T5" fmla="*/ 41 h 111"/>
                <a:gd name="T6" fmla="*/ 342 w 428"/>
                <a:gd name="T7" fmla="*/ 6 h 111"/>
                <a:gd name="T8" fmla="*/ 300 w 428"/>
                <a:gd name="T9" fmla="*/ 41 h 111"/>
                <a:gd name="T10" fmla="*/ 300 w 428"/>
                <a:gd name="T11" fmla="*/ 6 h 111"/>
                <a:gd name="T12" fmla="*/ 278 w 428"/>
                <a:gd name="T13" fmla="*/ 6 h 111"/>
                <a:gd name="T14" fmla="*/ 257 w 428"/>
                <a:gd name="T15" fmla="*/ 41 h 111"/>
                <a:gd name="T16" fmla="*/ 235 w 428"/>
                <a:gd name="T17" fmla="*/ 41 h 111"/>
                <a:gd name="T18" fmla="*/ 214 w 428"/>
                <a:gd name="T19" fmla="*/ 6 h 111"/>
                <a:gd name="T20" fmla="*/ 171 w 428"/>
                <a:gd name="T21" fmla="*/ 41 h 111"/>
                <a:gd name="T22" fmla="*/ 150 w 428"/>
                <a:gd name="T23" fmla="*/ 6 h 111"/>
                <a:gd name="T24" fmla="*/ 107 w 428"/>
                <a:gd name="T25" fmla="*/ 41 h 111"/>
                <a:gd name="T26" fmla="*/ 86 w 428"/>
                <a:gd name="T27" fmla="*/ 41 h 111"/>
                <a:gd name="T28" fmla="*/ 64 w 428"/>
                <a:gd name="T29" fmla="*/ 6 h 111"/>
                <a:gd name="T30" fmla="*/ 21 w 428"/>
                <a:gd name="T31" fmla="*/ 6 h 111"/>
                <a:gd name="T32" fmla="*/ 0 w 428"/>
                <a:gd name="T33" fmla="*/ 41 h 111"/>
                <a:gd name="T34" fmla="*/ 0 w 428"/>
                <a:gd name="T35" fmla="*/ 111 h 111"/>
                <a:gd name="T36" fmla="*/ 428 w 428"/>
                <a:gd name="T37" fmla="*/ 111 h 111"/>
                <a:gd name="T38" fmla="*/ 428 w 428"/>
                <a:gd name="T39" fmla="*/ 4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8" h="111">
                  <a:moveTo>
                    <a:pt x="428" y="41"/>
                  </a:moveTo>
                  <a:lnTo>
                    <a:pt x="385" y="0"/>
                  </a:lnTo>
                  <a:lnTo>
                    <a:pt x="364" y="41"/>
                  </a:lnTo>
                  <a:lnTo>
                    <a:pt x="342" y="6"/>
                  </a:lnTo>
                  <a:lnTo>
                    <a:pt x="300" y="41"/>
                  </a:lnTo>
                  <a:lnTo>
                    <a:pt x="300" y="6"/>
                  </a:lnTo>
                  <a:lnTo>
                    <a:pt x="278" y="6"/>
                  </a:lnTo>
                  <a:lnTo>
                    <a:pt x="257" y="41"/>
                  </a:lnTo>
                  <a:lnTo>
                    <a:pt x="235" y="41"/>
                  </a:lnTo>
                  <a:lnTo>
                    <a:pt x="214" y="6"/>
                  </a:lnTo>
                  <a:lnTo>
                    <a:pt x="171" y="41"/>
                  </a:lnTo>
                  <a:lnTo>
                    <a:pt x="150" y="6"/>
                  </a:lnTo>
                  <a:lnTo>
                    <a:pt x="107" y="41"/>
                  </a:lnTo>
                  <a:lnTo>
                    <a:pt x="86" y="41"/>
                  </a:lnTo>
                  <a:lnTo>
                    <a:pt x="64" y="6"/>
                  </a:lnTo>
                  <a:lnTo>
                    <a:pt x="21" y="6"/>
                  </a:lnTo>
                  <a:lnTo>
                    <a:pt x="0" y="41"/>
                  </a:lnTo>
                  <a:lnTo>
                    <a:pt x="0" y="111"/>
                  </a:lnTo>
                  <a:lnTo>
                    <a:pt x="428" y="111"/>
                  </a:lnTo>
                  <a:lnTo>
                    <a:pt x="428" y="41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3" name="Rectangle 40"/>
            <p:cNvSpPr>
              <a:spLocks noChangeArrowheads="1"/>
            </p:cNvSpPr>
            <p:nvPr/>
          </p:nvSpPr>
          <p:spPr bwMode="auto">
            <a:xfrm>
              <a:off x="5270500" y="1576018"/>
              <a:ext cx="679450" cy="254000"/>
            </a:xfrm>
            <a:prstGeom prst="rect">
              <a:avLst/>
            </a:prstGeom>
            <a:solidFill>
              <a:srgbClr val="FFFF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4" name="Freeform 41" descr="Granit"/>
            <p:cNvSpPr>
              <a:spLocks/>
            </p:cNvSpPr>
            <p:nvPr/>
          </p:nvSpPr>
          <p:spPr bwMode="auto">
            <a:xfrm>
              <a:off x="5270500" y="1541093"/>
              <a:ext cx="679450" cy="166688"/>
            </a:xfrm>
            <a:custGeom>
              <a:avLst/>
              <a:gdLst>
                <a:gd name="T0" fmla="*/ 0 w 3600"/>
                <a:gd name="T1" fmla="*/ 360 h 540"/>
                <a:gd name="T2" fmla="*/ 360 w 3600"/>
                <a:gd name="T3" fmla="*/ 540 h 540"/>
                <a:gd name="T4" fmla="*/ 540 w 3600"/>
                <a:gd name="T5" fmla="*/ 360 h 540"/>
                <a:gd name="T6" fmla="*/ 720 w 3600"/>
                <a:gd name="T7" fmla="*/ 540 h 540"/>
                <a:gd name="T8" fmla="*/ 1080 w 3600"/>
                <a:gd name="T9" fmla="*/ 360 h 540"/>
                <a:gd name="T10" fmla="*/ 1080 w 3600"/>
                <a:gd name="T11" fmla="*/ 540 h 540"/>
                <a:gd name="T12" fmla="*/ 1260 w 3600"/>
                <a:gd name="T13" fmla="*/ 540 h 540"/>
                <a:gd name="T14" fmla="*/ 1440 w 3600"/>
                <a:gd name="T15" fmla="*/ 360 h 540"/>
                <a:gd name="T16" fmla="*/ 1620 w 3600"/>
                <a:gd name="T17" fmla="*/ 360 h 540"/>
                <a:gd name="T18" fmla="*/ 1800 w 3600"/>
                <a:gd name="T19" fmla="*/ 540 h 540"/>
                <a:gd name="T20" fmla="*/ 2160 w 3600"/>
                <a:gd name="T21" fmla="*/ 360 h 540"/>
                <a:gd name="T22" fmla="*/ 2340 w 3600"/>
                <a:gd name="T23" fmla="*/ 540 h 540"/>
                <a:gd name="T24" fmla="*/ 2700 w 3600"/>
                <a:gd name="T25" fmla="*/ 360 h 540"/>
                <a:gd name="T26" fmla="*/ 2880 w 3600"/>
                <a:gd name="T27" fmla="*/ 360 h 540"/>
                <a:gd name="T28" fmla="*/ 3060 w 3600"/>
                <a:gd name="T29" fmla="*/ 540 h 540"/>
                <a:gd name="T30" fmla="*/ 3420 w 3600"/>
                <a:gd name="T31" fmla="*/ 540 h 540"/>
                <a:gd name="T32" fmla="*/ 3600 w 3600"/>
                <a:gd name="T33" fmla="*/ 360 h 540"/>
                <a:gd name="T34" fmla="*/ 3600 w 3600"/>
                <a:gd name="T35" fmla="*/ 0 h 540"/>
                <a:gd name="T36" fmla="*/ 0 w 3600"/>
                <a:gd name="T37" fmla="*/ 0 h 540"/>
                <a:gd name="T38" fmla="*/ 0 w 3600"/>
                <a:gd name="T39" fmla="*/ 36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00" h="540">
                  <a:moveTo>
                    <a:pt x="0" y="360"/>
                  </a:moveTo>
                  <a:lnTo>
                    <a:pt x="360" y="540"/>
                  </a:lnTo>
                  <a:lnTo>
                    <a:pt x="540" y="360"/>
                  </a:lnTo>
                  <a:lnTo>
                    <a:pt x="720" y="540"/>
                  </a:lnTo>
                  <a:lnTo>
                    <a:pt x="1080" y="360"/>
                  </a:lnTo>
                  <a:lnTo>
                    <a:pt x="1080" y="540"/>
                  </a:lnTo>
                  <a:lnTo>
                    <a:pt x="1260" y="540"/>
                  </a:lnTo>
                  <a:lnTo>
                    <a:pt x="1440" y="360"/>
                  </a:lnTo>
                  <a:lnTo>
                    <a:pt x="1620" y="360"/>
                  </a:lnTo>
                  <a:lnTo>
                    <a:pt x="1800" y="540"/>
                  </a:lnTo>
                  <a:lnTo>
                    <a:pt x="2160" y="360"/>
                  </a:lnTo>
                  <a:lnTo>
                    <a:pt x="2340" y="540"/>
                  </a:lnTo>
                  <a:lnTo>
                    <a:pt x="2700" y="360"/>
                  </a:lnTo>
                  <a:lnTo>
                    <a:pt x="2880" y="360"/>
                  </a:lnTo>
                  <a:lnTo>
                    <a:pt x="3060" y="540"/>
                  </a:lnTo>
                  <a:lnTo>
                    <a:pt x="3420" y="540"/>
                  </a:lnTo>
                  <a:lnTo>
                    <a:pt x="3600" y="360"/>
                  </a:lnTo>
                  <a:lnTo>
                    <a:pt x="3600" y="0"/>
                  </a:lnTo>
                  <a:lnTo>
                    <a:pt x="0" y="0"/>
                  </a:lnTo>
                  <a:lnTo>
                    <a:pt x="0" y="360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5" name="Freeform 42" descr="Granit"/>
            <p:cNvSpPr>
              <a:spLocks/>
            </p:cNvSpPr>
            <p:nvPr/>
          </p:nvSpPr>
          <p:spPr bwMode="auto">
            <a:xfrm flipH="1" flipV="1">
              <a:off x="5270500" y="1755406"/>
              <a:ext cx="679450" cy="166687"/>
            </a:xfrm>
            <a:custGeom>
              <a:avLst/>
              <a:gdLst>
                <a:gd name="T0" fmla="*/ 0 w 3600"/>
                <a:gd name="T1" fmla="*/ 360 h 540"/>
                <a:gd name="T2" fmla="*/ 360 w 3600"/>
                <a:gd name="T3" fmla="*/ 540 h 540"/>
                <a:gd name="T4" fmla="*/ 540 w 3600"/>
                <a:gd name="T5" fmla="*/ 360 h 540"/>
                <a:gd name="T6" fmla="*/ 720 w 3600"/>
                <a:gd name="T7" fmla="*/ 540 h 540"/>
                <a:gd name="T8" fmla="*/ 1080 w 3600"/>
                <a:gd name="T9" fmla="*/ 360 h 540"/>
                <a:gd name="T10" fmla="*/ 1080 w 3600"/>
                <a:gd name="T11" fmla="*/ 540 h 540"/>
                <a:gd name="T12" fmla="*/ 1260 w 3600"/>
                <a:gd name="T13" fmla="*/ 540 h 540"/>
                <a:gd name="T14" fmla="*/ 1440 w 3600"/>
                <a:gd name="T15" fmla="*/ 360 h 540"/>
                <a:gd name="T16" fmla="*/ 1620 w 3600"/>
                <a:gd name="T17" fmla="*/ 360 h 540"/>
                <a:gd name="T18" fmla="*/ 1800 w 3600"/>
                <a:gd name="T19" fmla="*/ 540 h 540"/>
                <a:gd name="T20" fmla="*/ 2160 w 3600"/>
                <a:gd name="T21" fmla="*/ 360 h 540"/>
                <a:gd name="T22" fmla="*/ 2340 w 3600"/>
                <a:gd name="T23" fmla="*/ 540 h 540"/>
                <a:gd name="T24" fmla="*/ 2700 w 3600"/>
                <a:gd name="T25" fmla="*/ 360 h 540"/>
                <a:gd name="T26" fmla="*/ 2880 w 3600"/>
                <a:gd name="T27" fmla="*/ 360 h 540"/>
                <a:gd name="T28" fmla="*/ 3060 w 3600"/>
                <a:gd name="T29" fmla="*/ 540 h 540"/>
                <a:gd name="T30" fmla="*/ 3420 w 3600"/>
                <a:gd name="T31" fmla="*/ 540 h 540"/>
                <a:gd name="T32" fmla="*/ 3600 w 3600"/>
                <a:gd name="T33" fmla="*/ 360 h 540"/>
                <a:gd name="T34" fmla="*/ 3600 w 3600"/>
                <a:gd name="T35" fmla="*/ 0 h 540"/>
                <a:gd name="T36" fmla="*/ 0 w 3600"/>
                <a:gd name="T37" fmla="*/ 0 h 540"/>
                <a:gd name="T38" fmla="*/ 0 w 3600"/>
                <a:gd name="T39" fmla="*/ 36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00" h="540">
                  <a:moveTo>
                    <a:pt x="0" y="360"/>
                  </a:moveTo>
                  <a:lnTo>
                    <a:pt x="360" y="540"/>
                  </a:lnTo>
                  <a:lnTo>
                    <a:pt x="540" y="360"/>
                  </a:lnTo>
                  <a:lnTo>
                    <a:pt x="720" y="540"/>
                  </a:lnTo>
                  <a:lnTo>
                    <a:pt x="1080" y="360"/>
                  </a:lnTo>
                  <a:lnTo>
                    <a:pt x="1080" y="540"/>
                  </a:lnTo>
                  <a:lnTo>
                    <a:pt x="1260" y="540"/>
                  </a:lnTo>
                  <a:lnTo>
                    <a:pt x="1440" y="360"/>
                  </a:lnTo>
                  <a:lnTo>
                    <a:pt x="1620" y="360"/>
                  </a:lnTo>
                  <a:lnTo>
                    <a:pt x="1800" y="540"/>
                  </a:lnTo>
                  <a:lnTo>
                    <a:pt x="2160" y="360"/>
                  </a:lnTo>
                  <a:lnTo>
                    <a:pt x="2340" y="540"/>
                  </a:lnTo>
                  <a:lnTo>
                    <a:pt x="2700" y="360"/>
                  </a:lnTo>
                  <a:lnTo>
                    <a:pt x="2880" y="360"/>
                  </a:lnTo>
                  <a:lnTo>
                    <a:pt x="3060" y="540"/>
                  </a:lnTo>
                  <a:lnTo>
                    <a:pt x="3420" y="540"/>
                  </a:lnTo>
                  <a:lnTo>
                    <a:pt x="3600" y="360"/>
                  </a:lnTo>
                  <a:lnTo>
                    <a:pt x="3600" y="0"/>
                  </a:lnTo>
                  <a:lnTo>
                    <a:pt x="0" y="0"/>
                  </a:lnTo>
                  <a:lnTo>
                    <a:pt x="0" y="360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6998041" y="3950342"/>
              <a:ext cx="220945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i="1" dirty="0">
                  <a:latin typeface="Symbol" charset="2"/>
                  <a:cs typeface="Symbol" charset="2"/>
                </a:rPr>
                <a:t>h</a:t>
              </a:r>
              <a:r>
                <a:rPr lang="fr-FR" sz="1400" i="1" dirty="0" smtClean="0">
                  <a:latin typeface="Symbol" charset="2"/>
                  <a:cs typeface="Symbol" charset="2"/>
                </a:rPr>
                <a:t> </a:t>
              </a:r>
              <a:r>
                <a:rPr lang="fr-FR" sz="1400" dirty="0" smtClean="0">
                  <a:latin typeface="Comic Sans MS"/>
                  <a:cs typeface="Comic Sans MS"/>
                </a:rPr>
                <a:t>: </a:t>
              </a:r>
              <a:r>
                <a:rPr lang="fr-FR" sz="1400" dirty="0" err="1" smtClean="0">
                  <a:latin typeface="Comic Sans MS"/>
                  <a:cs typeface="Comic Sans MS"/>
                </a:rPr>
                <a:t>Lubricant</a:t>
              </a:r>
              <a:r>
                <a:rPr lang="fr-FR" sz="1400" dirty="0" smtClean="0">
                  <a:latin typeface="Comic Sans MS"/>
                  <a:cs typeface="Comic Sans MS"/>
                </a:rPr>
                <a:t> </a:t>
              </a:r>
              <a:r>
                <a:rPr lang="fr-FR" sz="1400" dirty="0" err="1" smtClean="0">
                  <a:latin typeface="Comic Sans MS"/>
                  <a:cs typeface="Comic Sans MS"/>
                </a:rPr>
                <a:t>viscosity</a:t>
              </a:r>
              <a:endParaRPr lang="fr-FR" sz="1400" dirty="0" smtClean="0">
                <a:latin typeface="Comic Sans MS"/>
                <a:cs typeface="Comic Sans MS"/>
              </a:endParaRPr>
            </a:p>
            <a:p>
              <a:r>
                <a:rPr lang="fr-FR" sz="1400" dirty="0" smtClean="0">
                  <a:latin typeface="Comic Sans MS"/>
                  <a:cs typeface="Comic Sans MS"/>
                </a:rPr>
                <a:t>F</a:t>
              </a:r>
              <a:r>
                <a:rPr lang="fr-FR" sz="1400" baseline="-25000" dirty="0" smtClean="0">
                  <a:latin typeface="Comic Sans MS"/>
                  <a:cs typeface="Comic Sans MS"/>
                </a:rPr>
                <a:t>N </a:t>
              </a:r>
              <a:r>
                <a:rPr lang="fr-FR" sz="1400" dirty="0" smtClean="0">
                  <a:latin typeface="Comic Sans MS"/>
                  <a:cs typeface="Comic Sans MS"/>
                </a:rPr>
                <a:t>: Normal </a:t>
              </a:r>
              <a:r>
                <a:rPr lang="fr-FR" sz="1400" dirty="0" err="1">
                  <a:latin typeface="Comic Sans MS"/>
                  <a:cs typeface="Comic Sans MS"/>
                </a:rPr>
                <a:t>l</a:t>
              </a:r>
              <a:r>
                <a:rPr lang="fr-FR" sz="1400" dirty="0" err="1" smtClean="0">
                  <a:latin typeface="Comic Sans MS"/>
                  <a:cs typeface="Comic Sans MS"/>
                </a:rPr>
                <a:t>oad</a:t>
              </a:r>
              <a:endParaRPr lang="fr-FR" sz="1400" dirty="0" smtClean="0">
                <a:latin typeface="Comic Sans MS"/>
                <a:cs typeface="Comic Sans MS"/>
              </a:endParaRPr>
            </a:p>
            <a:p>
              <a:r>
                <a:rPr lang="fr-FR" sz="1400" dirty="0" smtClean="0">
                  <a:latin typeface="Comic Sans MS"/>
                  <a:cs typeface="Comic Sans MS"/>
                </a:rPr>
                <a:t>V : </a:t>
              </a:r>
              <a:r>
                <a:rPr lang="fr-FR" sz="1400" dirty="0" err="1" smtClean="0">
                  <a:latin typeface="Comic Sans MS"/>
                  <a:cs typeface="Comic Sans MS"/>
                </a:rPr>
                <a:t>Sliding</a:t>
              </a:r>
              <a:r>
                <a:rPr lang="fr-FR" sz="1400" dirty="0" smtClean="0">
                  <a:latin typeface="Comic Sans MS"/>
                  <a:cs typeface="Comic Sans MS"/>
                </a:rPr>
                <a:t> speed</a:t>
              </a:r>
              <a:endParaRPr lang="fr-FR" sz="1400" dirty="0">
                <a:latin typeface="Comic Sans MS"/>
                <a:cs typeface="Comic Sans MS"/>
              </a:endParaRPr>
            </a:p>
          </p:txBody>
        </p:sp>
        <p:sp>
          <p:nvSpPr>
            <p:cNvPr id="49" name="Text Box 43"/>
            <p:cNvSpPr txBox="1">
              <a:spLocks noChangeArrowheads="1"/>
            </p:cNvSpPr>
            <p:nvPr/>
          </p:nvSpPr>
          <p:spPr bwMode="auto">
            <a:xfrm>
              <a:off x="3026047" y="434975"/>
              <a:ext cx="233217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400" dirty="0" smtClean="0">
                  <a:latin typeface="Comic Sans MS" charset="0"/>
                  <a:cs typeface="ＭＳ Ｐゴシック" charset="0"/>
                </a:rPr>
                <a:t>Friction reduction due to</a:t>
              </a:r>
              <a:endParaRPr lang="en-GB" sz="1400" dirty="0">
                <a:latin typeface="Comic Sans MS" charset="0"/>
                <a:cs typeface="ＭＳ Ｐゴシック" charset="0"/>
              </a:endParaRPr>
            </a:p>
          </p:txBody>
        </p:sp>
        <p:sp>
          <p:nvSpPr>
            <p:cNvPr id="50" name="Text Box 43"/>
            <p:cNvSpPr txBox="1">
              <a:spLocks noChangeArrowheads="1"/>
            </p:cNvSpPr>
            <p:nvPr/>
          </p:nvSpPr>
          <p:spPr bwMode="auto">
            <a:xfrm>
              <a:off x="2101384" y="1087068"/>
              <a:ext cx="87085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200" dirty="0" smtClean="0">
                  <a:latin typeface="Comic Sans MS" charset="0"/>
                  <a:cs typeface="ＭＳ Ｐゴシック" charset="0"/>
                </a:rPr>
                <a:t>Additives</a:t>
              </a:r>
              <a:endParaRPr lang="en-GB" sz="1200" dirty="0">
                <a:latin typeface="Comic Sans MS" charset="0"/>
                <a:cs typeface="ＭＳ Ｐゴシック" charset="0"/>
              </a:endParaRPr>
            </a:p>
          </p:txBody>
        </p:sp>
        <p:sp>
          <p:nvSpPr>
            <p:cNvPr id="51" name="Text Box 43"/>
            <p:cNvSpPr txBox="1">
              <a:spLocks noChangeArrowheads="1"/>
            </p:cNvSpPr>
            <p:nvPr/>
          </p:nvSpPr>
          <p:spPr bwMode="auto">
            <a:xfrm>
              <a:off x="2863384" y="909268"/>
              <a:ext cx="87085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GB" sz="1200" dirty="0" smtClean="0">
                  <a:latin typeface="Comic Sans MS" charset="0"/>
                  <a:cs typeface="ＭＳ Ｐゴシック" charset="0"/>
                </a:rPr>
                <a:t>Base +</a:t>
              </a:r>
            </a:p>
            <a:p>
              <a:pPr algn="ctr"/>
              <a:r>
                <a:rPr lang="en-GB" sz="1200" dirty="0" smtClean="0">
                  <a:latin typeface="Comic Sans MS" charset="0"/>
                  <a:cs typeface="ＭＳ Ｐゴシック" charset="0"/>
                </a:rPr>
                <a:t>Additives</a:t>
              </a:r>
              <a:endParaRPr lang="en-GB" sz="1200" dirty="0">
                <a:latin typeface="Comic Sans MS" charset="0"/>
                <a:cs typeface="ＭＳ Ｐゴシック" charset="0"/>
              </a:endParaRPr>
            </a:p>
          </p:txBody>
        </p:sp>
        <p:sp>
          <p:nvSpPr>
            <p:cNvPr id="52" name="Text Box 43"/>
            <p:cNvSpPr txBox="1">
              <a:spLocks noChangeArrowheads="1"/>
            </p:cNvSpPr>
            <p:nvPr/>
          </p:nvSpPr>
          <p:spPr bwMode="auto">
            <a:xfrm>
              <a:off x="3873935" y="1085924"/>
              <a:ext cx="51964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200" dirty="0" smtClean="0">
                  <a:latin typeface="Comic Sans MS" charset="0"/>
                  <a:cs typeface="ＭＳ Ｐゴシック" charset="0"/>
                </a:rPr>
                <a:t>Base</a:t>
              </a:r>
              <a:endParaRPr lang="en-GB" sz="1200" dirty="0">
                <a:latin typeface="Comic Sans MS" charset="0"/>
                <a:cs typeface="ＭＳ Ｐゴシック" charset="0"/>
              </a:endParaRPr>
            </a:p>
          </p:txBody>
        </p:sp>
        <p:sp>
          <p:nvSpPr>
            <p:cNvPr id="53" name="Text Box 43"/>
            <p:cNvSpPr txBox="1">
              <a:spLocks noChangeArrowheads="1"/>
            </p:cNvSpPr>
            <p:nvPr/>
          </p:nvSpPr>
          <p:spPr bwMode="auto">
            <a:xfrm>
              <a:off x="5306801" y="1087068"/>
              <a:ext cx="51964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200" dirty="0" smtClean="0">
                  <a:latin typeface="Comic Sans MS" charset="0"/>
                  <a:cs typeface="ＭＳ Ｐゴシック" charset="0"/>
                </a:rPr>
                <a:t>Base</a:t>
              </a:r>
              <a:endParaRPr lang="en-GB" sz="1200" dirty="0">
                <a:latin typeface="Comic Sans MS" charset="0"/>
                <a:cs typeface="ＭＳ Ｐゴシック" charset="0"/>
              </a:endParaRPr>
            </a:p>
          </p:txBody>
        </p:sp>
        <p:cxnSp>
          <p:nvCxnSpPr>
            <p:cNvPr id="58" name="Connecteur droit avec flèche 57"/>
            <p:cNvCxnSpPr/>
            <p:nvPr/>
          </p:nvCxnSpPr>
          <p:spPr>
            <a:xfrm flipH="1">
              <a:off x="2514991" y="717352"/>
              <a:ext cx="472956" cy="374848"/>
            </a:xfrm>
            <a:prstGeom prst="straightConnector1">
              <a:avLst/>
            </a:prstGeom>
            <a:ln w="28575" cmpd="sng"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Connecteur droit avec flèche 61"/>
            <p:cNvCxnSpPr/>
            <p:nvPr/>
          </p:nvCxnSpPr>
          <p:spPr>
            <a:xfrm flipH="1">
              <a:off x="3314700" y="717353"/>
              <a:ext cx="113987" cy="251998"/>
            </a:xfrm>
            <a:prstGeom prst="straightConnector1">
              <a:avLst/>
            </a:prstGeom>
            <a:ln w="28575" cmpd="sng"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Connecteur droit avec flèche 63"/>
            <p:cNvCxnSpPr/>
            <p:nvPr/>
          </p:nvCxnSpPr>
          <p:spPr>
            <a:xfrm>
              <a:off x="4079521" y="717352"/>
              <a:ext cx="72000" cy="349448"/>
            </a:xfrm>
            <a:prstGeom prst="straightConnector1">
              <a:avLst/>
            </a:prstGeom>
            <a:ln w="28575" cmpd="sng"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Connecteur droit avec flèche 66"/>
            <p:cNvCxnSpPr/>
            <p:nvPr/>
          </p:nvCxnSpPr>
          <p:spPr>
            <a:xfrm>
              <a:off x="5232401" y="711075"/>
              <a:ext cx="251998" cy="360000"/>
            </a:xfrm>
            <a:prstGeom prst="straightConnector1">
              <a:avLst/>
            </a:prstGeom>
            <a:ln w="28575" cmpd="sng"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71" name="Picture 15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338" y="2113519"/>
              <a:ext cx="990600" cy="9906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72" name="Text Box 172"/>
            <p:cNvSpPr txBox="1">
              <a:spLocks noChangeArrowheads="1"/>
            </p:cNvSpPr>
            <p:nvPr/>
          </p:nvSpPr>
          <p:spPr bwMode="auto">
            <a:xfrm>
              <a:off x="947738" y="2431019"/>
              <a:ext cx="4381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000" b="0" i="1">
                  <a:latin typeface="Arial" charset="0"/>
                  <a:cs typeface="ＭＳ Ｐゴシック" charset="0"/>
                </a:rPr>
                <a:t>F</a:t>
              </a:r>
              <a:r>
                <a:rPr lang="en-GB" sz="1400" b="0" i="1">
                  <a:latin typeface="Arial" charset="0"/>
                  <a:cs typeface="ＭＳ Ｐゴシック" charset="0"/>
                </a:rPr>
                <a:t>n</a:t>
              </a:r>
              <a:endParaRPr lang="en-GB" sz="2000" b="0" i="1">
                <a:latin typeface="Arial" charset="0"/>
                <a:cs typeface="ＭＳ Ｐゴシック" charset="0"/>
              </a:endParaRPr>
            </a:p>
          </p:txBody>
        </p:sp>
        <p:sp>
          <p:nvSpPr>
            <p:cNvPr id="73" name="Text Box 173"/>
            <p:cNvSpPr txBox="1">
              <a:spLocks noChangeArrowheads="1"/>
            </p:cNvSpPr>
            <p:nvPr/>
          </p:nvSpPr>
          <p:spPr bwMode="auto">
            <a:xfrm>
              <a:off x="1036638" y="3189844"/>
              <a:ext cx="38893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000" b="0" i="1">
                  <a:latin typeface="Arial" charset="0"/>
                  <a:cs typeface="ＭＳ Ｐゴシック" charset="0"/>
                </a:rPr>
                <a:t>F</a:t>
              </a:r>
              <a:r>
                <a:rPr lang="en-GB" sz="1400" b="0" i="1">
                  <a:latin typeface="Arial" charset="0"/>
                  <a:cs typeface="ＭＳ Ｐゴシック" charset="0"/>
                </a:rPr>
                <a:t>t</a:t>
              </a:r>
              <a:endParaRPr lang="en-GB" sz="2000" b="0" i="1">
                <a:latin typeface="Arial" charset="0"/>
                <a:cs typeface="ＭＳ Ｐゴシック" charset="0"/>
              </a:endParaRPr>
            </a:p>
          </p:txBody>
        </p:sp>
        <p:sp>
          <p:nvSpPr>
            <p:cNvPr id="74" name="Line 175"/>
            <p:cNvSpPr>
              <a:spLocks noChangeShapeType="1"/>
            </p:cNvSpPr>
            <p:nvPr/>
          </p:nvSpPr>
          <p:spPr bwMode="auto">
            <a:xfrm>
              <a:off x="1157288" y="2786619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5" name="Line 176"/>
            <p:cNvSpPr>
              <a:spLocks noChangeShapeType="1"/>
            </p:cNvSpPr>
            <p:nvPr/>
          </p:nvSpPr>
          <p:spPr bwMode="auto">
            <a:xfrm rot="5400000" flipH="1" flipV="1">
              <a:off x="1277938" y="3066019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graphicFrame>
          <p:nvGraphicFramePr>
            <p:cNvPr id="76" name="Object 17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87356011"/>
                </p:ext>
              </p:extLst>
            </p:nvPr>
          </p:nvGraphicFramePr>
          <p:xfrm>
            <a:off x="668338" y="3637519"/>
            <a:ext cx="838200" cy="657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85" name="Équation" r:id="rId6" imgW="469900" imgH="368300" progId="Equation.3">
                    <p:embed/>
                  </p:oleObj>
                </mc:Choice>
                <mc:Fallback>
                  <p:oleObj name="Équation" r:id="rId6" imgW="469900" imgH="368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8338" y="3637519"/>
                          <a:ext cx="838200" cy="6572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6" name="Connecteur droit avec flèche 5"/>
            <p:cNvCxnSpPr/>
            <p:nvPr/>
          </p:nvCxnSpPr>
          <p:spPr>
            <a:xfrm>
              <a:off x="2603891" y="1978600"/>
              <a:ext cx="229256" cy="0"/>
            </a:xfrm>
            <a:prstGeom prst="straightConnector1">
              <a:avLst/>
            </a:prstGeom>
            <a:ln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Connecteur droit avec flèche 60"/>
            <p:cNvCxnSpPr/>
            <p:nvPr/>
          </p:nvCxnSpPr>
          <p:spPr>
            <a:xfrm flipH="1">
              <a:off x="2311791" y="1534100"/>
              <a:ext cx="229256" cy="0"/>
            </a:xfrm>
            <a:prstGeom prst="straightConnector1">
              <a:avLst/>
            </a:prstGeom>
            <a:ln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Connecteur droit avec flèche 62"/>
            <p:cNvCxnSpPr/>
            <p:nvPr/>
          </p:nvCxnSpPr>
          <p:spPr>
            <a:xfrm>
              <a:off x="3365891" y="1965900"/>
              <a:ext cx="229256" cy="0"/>
            </a:xfrm>
            <a:prstGeom prst="straightConnector1">
              <a:avLst/>
            </a:prstGeom>
            <a:ln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Connecteur droit avec flèche 64"/>
            <p:cNvCxnSpPr/>
            <p:nvPr/>
          </p:nvCxnSpPr>
          <p:spPr>
            <a:xfrm flipH="1">
              <a:off x="3073791" y="1502350"/>
              <a:ext cx="229256" cy="0"/>
            </a:xfrm>
            <a:prstGeom prst="straightConnector1">
              <a:avLst/>
            </a:prstGeom>
            <a:ln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Connecteur droit avec flèche 65"/>
            <p:cNvCxnSpPr/>
            <p:nvPr/>
          </p:nvCxnSpPr>
          <p:spPr>
            <a:xfrm>
              <a:off x="4121541" y="1978600"/>
              <a:ext cx="229256" cy="0"/>
            </a:xfrm>
            <a:prstGeom prst="straightConnector1">
              <a:avLst/>
            </a:prstGeom>
            <a:ln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Connecteur droit avec flèche 67"/>
            <p:cNvCxnSpPr/>
            <p:nvPr/>
          </p:nvCxnSpPr>
          <p:spPr>
            <a:xfrm flipH="1">
              <a:off x="3829441" y="1508700"/>
              <a:ext cx="229256" cy="0"/>
            </a:xfrm>
            <a:prstGeom prst="straightConnector1">
              <a:avLst/>
            </a:prstGeom>
            <a:ln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Connecteur droit avec flèche 68"/>
            <p:cNvCxnSpPr/>
            <p:nvPr/>
          </p:nvCxnSpPr>
          <p:spPr>
            <a:xfrm>
              <a:off x="5632841" y="1978600"/>
              <a:ext cx="229256" cy="0"/>
            </a:xfrm>
            <a:prstGeom prst="straightConnector1">
              <a:avLst/>
            </a:prstGeom>
            <a:ln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Connecteur droit avec flèche 69"/>
            <p:cNvCxnSpPr/>
            <p:nvPr/>
          </p:nvCxnSpPr>
          <p:spPr>
            <a:xfrm flipH="1">
              <a:off x="5340741" y="1489650"/>
              <a:ext cx="229256" cy="0"/>
            </a:xfrm>
            <a:prstGeom prst="straightConnector1">
              <a:avLst/>
            </a:prstGeom>
            <a:ln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7" name="Rectangle 50"/>
          <p:cNvSpPr>
            <a:spLocks noChangeArrowheads="1"/>
          </p:cNvSpPr>
          <p:nvPr/>
        </p:nvSpPr>
        <p:spPr bwMode="auto">
          <a:xfrm>
            <a:off x="2303463" y="0"/>
            <a:ext cx="4724400" cy="762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DFDFD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fr-FR" sz="3600" b="0" i="1" dirty="0" err="1" smtClean="0">
                <a:solidFill>
                  <a:srgbClr val="18579B"/>
                </a:solidFill>
                <a:latin typeface="Comic Sans MS" charset="0"/>
              </a:rPr>
              <a:t>Lubrication</a:t>
            </a:r>
            <a:r>
              <a:rPr lang="fr-FR" sz="3600" b="0" i="1" dirty="0" smtClean="0">
                <a:solidFill>
                  <a:srgbClr val="18579B"/>
                </a:solidFill>
                <a:latin typeface="Comic Sans MS" charset="0"/>
              </a:rPr>
              <a:t> </a:t>
            </a:r>
            <a:r>
              <a:rPr lang="fr-FR" sz="3600" b="0" i="1" dirty="0" err="1" smtClean="0">
                <a:solidFill>
                  <a:srgbClr val="18579B"/>
                </a:solidFill>
                <a:latin typeface="Comic Sans MS" charset="0"/>
              </a:rPr>
              <a:t>regimes</a:t>
            </a:r>
            <a:endParaRPr lang="fr-FR" b="0" dirty="0">
              <a:solidFill>
                <a:srgbClr val="18579B"/>
              </a:solidFill>
            </a:endParaRPr>
          </a:p>
        </p:txBody>
      </p:sp>
      <p:pic>
        <p:nvPicPr>
          <p:cNvPr id="78" name="Picture 23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8" y="155576"/>
            <a:ext cx="735712" cy="431999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9" name="Imag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155" y="153376"/>
            <a:ext cx="725716" cy="431999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3" name="Connecteur droit avec flèche 82"/>
          <p:cNvCxnSpPr/>
          <p:nvPr/>
        </p:nvCxnSpPr>
        <p:spPr>
          <a:xfrm flipH="1">
            <a:off x="1840334" y="4920514"/>
            <a:ext cx="670506" cy="501931"/>
          </a:xfrm>
          <a:prstGeom prst="straightConnector1">
            <a:avLst/>
          </a:prstGeom>
          <a:ln w="28575" cmpd="sng"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5" name="Text Box 24"/>
          <p:cNvSpPr txBox="1">
            <a:spLocks noChangeArrowheads="1"/>
          </p:cNvSpPr>
          <p:nvPr/>
        </p:nvSpPr>
        <p:spPr bwMode="auto">
          <a:xfrm>
            <a:off x="653987" y="6560935"/>
            <a:ext cx="81611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zh-CN" sz="1400" b="0" dirty="0" smtClean="0">
                <a:latin typeface="Comic Sans MS" charset="0"/>
                <a:ea typeface="SimSun" charset="0"/>
                <a:cs typeface="SimSun" charset="0"/>
              </a:rPr>
              <a:t>Engines</a:t>
            </a:r>
            <a:endParaRPr lang="en-US" altLang="zh-CN" sz="1400" b="0" dirty="0">
              <a:latin typeface="Comic Sans MS" charset="0"/>
              <a:ea typeface="SimSun" charset="0"/>
              <a:cs typeface="SimSun" charset="0"/>
            </a:endParaRPr>
          </a:p>
        </p:txBody>
      </p:sp>
      <p:pic>
        <p:nvPicPr>
          <p:cNvPr id="82" name="Picture 2" descr="C:\Users\Georges\Pictures\Image45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V="1">
            <a:off x="493161" y="5156139"/>
            <a:ext cx="1340953" cy="1437927"/>
          </a:xfrm>
          <a:prstGeom prst="rect">
            <a:avLst/>
          </a:prstGeom>
          <a:noFill/>
        </p:spPr>
      </p:pic>
      <p:sp>
        <p:nvSpPr>
          <p:cNvPr id="81" name="AutoShape 17"/>
          <p:cNvSpPr>
            <a:spLocks noChangeArrowheads="1"/>
          </p:cNvSpPr>
          <p:nvPr/>
        </p:nvSpPr>
        <p:spPr bwMode="auto">
          <a:xfrm>
            <a:off x="1570107" y="6215389"/>
            <a:ext cx="688975" cy="533400"/>
          </a:xfrm>
          <a:prstGeom prst="curvedRightArrow">
            <a:avLst>
              <a:gd name="adj1" fmla="val 20000"/>
              <a:gd name="adj2" fmla="val 40000"/>
              <a:gd name="adj3" fmla="val 43056"/>
            </a:avLst>
          </a:prstGeom>
          <a:gradFill rotWithShape="0">
            <a:gsLst>
              <a:gs pos="28000">
                <a:schemeClr val="bg2">
                  <a:lumMod val="25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  <a:gs pos="69000">
                <a:schemeClr val="accent2">
                  <a:lumMod val="40000"/>
                  <a:lumOff val="60000"/>
                </a:schemeClr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fr-FR" b="0">
              <a:solidFill>
                <a:srgbClr val="FF0000"/>
              </a:solidFill>
            </a:endParaRPr>
          </a:p>
        </p:txBody>
      </p:sp>
      <p:sp>
        <p:nvSpPr>
          <p:cNvPr id="84" name="Rectangle 6"/>
          <p:cNvSpPr>
            <a:spLocks noChangeArrowheads="1"/>
          </p:cNvSpPr>
          <p:nvPr/>
        </p:nvSpPr>
        <p:spPr bwMode="auto">
          <a:xfrm>
            <a:off x="2219130" y="5849734"/>
            <a:ext cx="9144000" cy="1524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just"/>
            <a:r>
              <a:rPr lang="fr-FR" i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Performances due to </a:t>
            </a:r>
            <a:r>
              <a:rPr lang="fr-FR" i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antiwear</a:t>
            </a:r>
            <a:r>
              <a:rPr lang="fr-FR" i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and f</a:t>
            </a:r>
            <a:r>
              <a:rPr lang="fr-FR" b="0" i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riction </a:t>
            </a:r>
            <a:r>
              <a:rPr lang="fr-FR" b="0" i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reduction</a:t>
            </a:r>
            <a:r>
              <a:rPr lang="fr-FR" b="0" i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additives</a:t>
            </a:r>
            <a:endParaRPr lang="fr-FR" b="0" dirty="0">
              <a:solidFill>
                <a:schemeClr val="tx2">
                  <a:lumMod val="75000"/>
                  <a:lumOff val="25000"/>
                </a:schemeClr>
              </a:solidFill>
              <a:latin typeface="Comic Sans MS" charset="0"/>
            </a:endParaRPr>
          </a:p>
        </p:txBody>
      </p:sp>
      <p:sp>
        <p:nvSpPr>
          <p:cNvPr id="88" name="Text Box 43"/>
          <p:cNvSpPr txBox="1">
            <a:spLocks noChangeArrowheads="1"/>
          </p:cNvSpPr>
          <p:nvPr/>
        </p:nvSpPr>
        <p:spPr bwMode="auto">
          <a:xfrm>
            <a:off x="1753364" y="5511345"/>
            <a:ext cx="28527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184B5B"/>
                </a:solidFill>
                <a:latin typeface="Comic Sans MS" charset="0"/>
                <a:cs typeface="ＭＳ Ｐゴシック" charset="0"/>
              </a:rPr>
              <a:t>High friction coefficient</a:t>
            </a:r>
          </a:p>
          <a:p>
            <a:r>
              <a:rPr lang="en-GB" dirty="0" smtClean="0">
                <a:solidFill>
                  <a:srgbClr val="184B5B"/>
                </a:solidFill>
                <a:latin typeface="Comic Sans MS" charset="0"/>
                <a:cs typeface="ＭＳ Ｐゴシック" charset="0"/>
              </a:rPr>
              <a:t>Severe wear</a:t>
            </a:r>
            <a:endParaRPr lang="en-GB" dirty="0">
              <a:solidFill>
                <a:srgbClr val="184B5B"/>
              </a:solidFill>
              <a:latin typeface="Comic Sans MS" charset="0"/>
              <a:cs typeface="ＭＳ Ｐゴシック" charset="0"/>
            </a:endParaRPr>
          </a:p>
        </p:txBody>
      </p:sp>
      <p:pic>
        <p:nvPicPr>
          <p:cNvPr id="89" name="Picture 2" descr="C:\Users\Georges\Pictures\Image45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V="1">
            <a:off x="7211003" y="2550100"/>
            <a:ext cx="1309314" cy="1403998"/>
          </a:xfrm>
          <a:prstGeom prst="rect">
            <a:avLst/>
          </a:prstGeom>
          <a:noFill/>
        </p:spPr>
      </p:pic>
      <p:pic>
        <p:nvPicPr>
          <p:cNvPr id="87" name="Espace réservé du contenu 4" descr="Diesel_Engine_(4_cycle_running).gif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6321" r="-126321"/>
          <a:stretch>
            <a:fillRect/>
          </a:stretch>
        </p:blipFill>
        <p:spPr>
          <a:xfrm>
            <a:off x="4732302" y="1785156"/>
            <a:ext cx="6545907" cy="359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646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8647206" y="6491568"/>
            <a:ext cx="990600" cy="365125"/>
          </a:xfrm>
        </p:spPr>
        <p:txBody>
          <a:bodyPr/>
          <a:lstStyle/>
          <a:p>
            <a:fld id="{59F2A999-BDEE-7342-9672-F131A73F7479}" type="slidenum">
              <a:rPr lang="fr-FR" smtClean="0"/>
              <a:t>8</a:t>
            </a:fld>
            <a:endParaRPr lang="fr-FR"/>
          </a:p>
        </p:txBody>
      </p:sp>
      <p:sp>
        <p:nvSpPr>
          <p:cNvPr id="3" name="Rectangle 50"/>
          <p:cNvSpPr>
            <a:spLocks noChangeArrowheads="1"/>
          </p:cNvSpPr>
          <p:nvPr/>
        </p:nvSpPr>
        <p:spPr bwMode="auto">
          <a:xfrm>
            <a:off x="0" y="139700"/>
            <a:ext cx="9232900" cy="762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DFDFD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fr-FR" sz="3600" b="0" i="1" dirty="0" err="1" smtClean="0">
                <a:solidFill>
                  <a:srgbClr val="18579B"/>
                </a:solidFill>
                <a:latin typeface="Comic Sans MS" charset="0"/>
              </a:rPr>
              <a:t>Conventional</a:t>
            </a:r>
            <a:r>
              <a:rPr lang="fr-FR" sz="3600" b="0" i="1" dirty="0" smtClean="0">
                <a:solidFill>
                  <a:srgbClr val="18579B"/>
                </a:solidFill>
                <a:latin typeface="Comic Sans MS" charset="0"/>
              </a:rPr>
              <a:t> friction </a:t>
            </a:r>
            <a:r>
              <a:rPr lang="fr-FR" sz="3600" b="0" i="1" dirty="0" err="1" smtClean="0">
                <a:solidFill>
                  <a:srgbClr val="18579B"/>
                </a:solidFill>
                <a:latin typeface="Comic Sans MS" charset="0"/>
              </a:rPr>
              <a:t>reduction</a:t>
            </a:r>
            <a:endParaRPr lang="fr-FR" sz="3600" b="0" i="1" dirty="0" smtClean="0">
              <a:solidFill>
                <a:srgbClr val="18579B"/>
              </a:solidFill>
              <a:latin typeface="Comic Sans MS" charset="0"/>
            </a:endParaRPr>
          </a:p>
          <a:p>
            <a:pPr algn="ctr"/>
            <a:r>
              <a:rPr lang="fr-FR" sz="3600" i="1" dirty="0">
                <a:solidFill>
                  <a:srgbClr val="18579B"/>
                </a:solidFill>
                <a:latin typeface="Comic Sans MS" charset="0"/>
              </a:rPr>
              <a:t>a</a:t>
            </a:r>
            <a:r>
              <a:rPr lang="fr-FR" sz="3600" b="0" i="1" dirty="0" smtClean="0">
                <a:solidFill>
                  <a:srgbClr val="18579B"/>
                </a:solidFill>
                <a:latin typeface="Comic Sans MS" charset="0"/>
              </a:rPr>
              <a:t>nd </a:t>
            </a:r>
            <a:r>
              <a:rPr lang="fr-FR" sz="3600" b="0" i="1" dirty="0" err="1" smtClean="0">
                <a:solidFill>
                  <a:srgbClr val="18579B"/>
                </a:solidFill>
                <a:latin typeface="Comic Sans MS" charset="0"/>
              </a:rPr>
              <a:t>antiwear</a:t>
            </a:r>
            <a:r>
              <a:rPr lang="fr-FR" sz="3600" b="0" i="1" dirty="0" smtClean="0">
                <a:solidFill>
                  <a:srgbClr val="18579B"/>
                </a:solidFill>
                <a:latin typeface="Comic Sans MS" charset="0"/>
              </a:rPr>
              <a:t> additives</a:t>
            </a:r>
            <a:endParaRPr lang="fr-FR" b="0" dirty="0">
              <a:solidFill>
                <a:srgbClr val="18579B"/>
              </a:solidFill>
            </a:endParaRPr>
          </a:p>
        </p:txBody>
      </p:sp>
      <p:pic>
        <p:nvPicPr>
          <p:cNvPr id="4" name="Picture 2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8" y="155576"/>
            <a:ext cx="735712" cy="431999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155" y="153376"/>
            <a:ext cx="725716" cy="431999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6"/>
          <p:cNvSpPr txBox="1">
            <a:spLocks noChangeArrowheads="1"/>
          </p:cNvSpPr>
          <p:nvPr/>
        </p:nvSpPr>
        <p:spPr bwMode="auto">
          <a:xfrm>
            <a:off x="1588" y="1328738"/>
            <a:ext cx="913563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2200" b="0" dirty="0" smtClean="0">
                <a:solidFill>
                  <a:srgbClr val="000000"/>
                </a:solidFill>
                <a:latin typeface="Comic Sans MS" charset="0"/>
                <a:ea typeface="SimSun" charset="0"/>
                <a:cs typeface="SimSun" charset="0"/>
              </a:rPr>
              <a:t>Conventional additives: Zinc </a:t>
            </a:r>
            <a:r>
              <a:rPr lang="en-US" altLang="zh-CN" sz="2200" b="0" dirty="0" err="1" smtClean="0">
                <a:solidFill>
                  <a:srgbClr val="000000"/>
                </a:solidFill>
                <a:latin typeface="Comic Sans MS" charset="0"/>
                <a:ea typeface="SimSun" charset="0"/>
                <a:cs typeface="SimSun" charset="0"/>
              </a:rPr>
              <a:t>DialkylDithiophosphate</a:t>
            </a:r>
            <a:r>
              <a:rPr lang="en-US" altLang="zh-CN" sz="2200" b="0" dirty="0" smtClean="0">
                <a:solidFill>
                  <a:srgbClr val="000000"/>
                </a:solidFill>
                <a:latin typeface="Comic Sans MS" charset="0"/>
                <a:ea typeface="SimSun" charset="0"/>
                <a:cs typeface="SimSun" charset="0"/>
              </a:rPr>
              <a:t> (ZDDP),</a:t>
            </a:r>
          </a:p>
          <a:p>
            <a:r>
              <a:rPr lang="en-US" altLang="zh-CN" sz="2200" dirty="0" smtClean="0">
                <a:solidFill>
                  <a:srgbClr val="000000"/>
                </a:solidFill>
                <a:latin typeface="Comic Sans MS" charset="0"/>
                <a:ea typeface="SimSun" charset="0"/>
                <a:cs typeface="SimSun" charset="0"/>
              </a:rPr>
              <a:t>Molybdenum </a:t>
            </a:r>
            <a:r>
              <a:rPr lang="en-US" altLang="zh-CN" sz="2200" dirty="0" err="1" smtClean="0">
                <a:solidFill>
                  <a:srgbClr val="000000"/>
                </a:solidFill>
                <a:latin typeface="Comic Sans MS" charset="0"/>
                <a:ea typeface="SimSun" charset="0"/>
                <a:cs typeface="SimSun" charset="0"/>
              </a:rPr>
              <a:t>Dithiophosphate</a:t>
            </a:r>
            <a:r>
              <a:rPr lang="en-US" altLang="zh-CN" sz="2200" dirty="0" smtClean="0">
                <a:solidFill>
                  <a:srgbClr val="000000"/>
                </a:solidFill>
                <a:latin typeface="Comic Sans MS" charset="0"/>
                <a:ea typeface="SimSun" charset="0"/>
                <a:cs typeface="SimSun" charset="0"/>
              </a:rPr>
              <a:t> (</a:t>
            </a:r>
            <a:r>
              <a:rPr lang="en-US" altLang="zh-CN" sz="2200" dirty="0" err="1" smtClean="0">
                <a:solidFill>
                  <a:srgbClr val="000000"/>
                </a:solidFill>
                <a:latin typeface="Comic Sans MS" charset="0"/>
                <a:ea typeface="SimSun" charset="0"/>
                <a:cs typeface="SimSun" charset="0"/>
              </a:rPr>
              <a:t>MoDTP</a:t>
            </a:r>
            <a:r>
              <a:rPr lang="en-US" altLang="zh-CN" sz="2200" dirty="0" smtClean="0">
                <a:solidFill>
                  <a:srgbClr val="000000"/>
                </a:solidFill>
                <a:latin typeface="Comic Sans MS" charset="0"/>
                <a:ea typeface="SimSun" charset="0"/>
                <a:cs typeface="SimSun" charset="0"/>
              </a:rPr>
              <a:t>) or </a:t>
            </a:r>
            <a:r>
              <a:rPr lang="en-US" altLang="zh-CN" sz="2200" dirty="0" err="1">
                <a:solidFill>
                  <a:srgbClr val="000000"/>
                </a:solidFill>
                <a:latin typeface="Comic Sans MS" charset="0"/>
                <a:ea typeface="SimSun" charset="0"/>
                <a:cs typeface="SimSun" charset="0"/>
              </a:rPr>
              <a:t>D</a:t>
            </a:r>
            <a:r>
              <a:rPr lang="en-US" altLang="zh-CN" sz="2200" dirty="0" err="1" smtClean="0">
                <a:solidFill>
                  <a:srgbClr val="000000"/>
                </a:solidFill>
                <a:latin typeface="Comic Sans MS" charset="0"/>
                <a:ea typeface="SimSun" charset="0"/>
                <a:cs typeface="SimSun" charset="0"/>
              </a:rPr>
              <a:t>ithiocarbamate</a:t>
            </a:r>
            <a:r>
              <a:rPr lang="en-US" altLang="zh-CN" sz="2200" dirty="0" smtClean="0">
                <a:solidFill>
                  <a:srgbClr val="000000"/>
                </a:solidFill>
                <a:latin typeface="Comic Sans MS" charset="0"/>
                <a:ea typeface="SimSun" charset="0"/>
                <a:cs typeface="SimSun" charset="0"/>
              </a:rPr>
              <a:t> (</a:t>
            </a:r>
            <a:r>
              <a:rPr lang="en-US" altLang="zh-CN" sz="2200" dirty="0" err="1" smtClean="0">
                <a:solidFill>
                  <a:srgbClr val="000000"/>
                </a:solidFill>
                <a:latin typeface="Comic Sans MS" charset="0"/>
                <a:ea typeface="SimSun" charset="0"/>
                <a:cs typeface="SimSun" charset="0"/>
              </a:rPr>
              <a:t>MoDTC</a:t>
            </a:r>
            <a:r>
              <a:rPr lang="en-US" altLang="zh-CN" sz="2200" dirty="0" smtClean="0">
                <a:solidFill>
                  <a:srgbClr val="000000"/>
                </a:solidFill>
                <a:latin typeface="Comic Sans MS" charset="0"/>
                <a:ea typeface="SimSun" charset="0"/>
                <a:cs typeface="SimSun" charset="0"/>
              </a:rPr>
              <a:t>)</a:t>
            </a:r>
            <a:endParaRPr lang="en-US" altLang="zh-CN" sz="2200" b="0" dirty="0">
              <a:solidFill>
                <a:srgbClr val="000000"/>
              </a:solidFill>
              <a:latin typeface="Comic Sans MS" charset="0"/>
              <a:ea typeface="SimSun" charset="0"/>
              <a:cs typeface="SimSun" charset="0"/>
            </a:endParaRPr>
          </a:p>
        </p:txBody>
      </p:sp>
      <p:sp>
        <p:nvSpPr>
          <p:cNvPr id="10" name="Rectangle 61"/>
          <p:cNvSpPr>
            <a:spLocks noChangeArrowheads="1"/>
          </p:cNvSpPr>
          <p:nvPr/>
        </p:nvSpPr>
        <p:spPr bwMode="auto">
          <a:xfrm>
            <a:off x="419100" y="3468687"/>
            <a:ext cx="3429000" cy="1117600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fr-FR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1" name="Rectangle 62"/>
          <p:cNvSpPr>
            <a:spLocks noChangeArrowheads="1"/>
          </p:cNvSpPr>
          <p:nvPr/>
        </p:nvSpPr>
        <p:spPr bwMode="auto">
          <a:xfrm>
            <a:off x="571500" y="3811587"/>
            <a:ext cx="1143000" cy="3048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3" name="Oval 64"/>
          <p:cNvSpPr>
            <a:spLocks noChangeArrowheads="1"/>
          </p:cNvSpPr>
          <p:nvPr/>
        </p:nvSpPr>
        <p:spPr bwMode="auto">
          <a:xfrm>
            <a:off x="800100" y="3887787"/>
            <a:ext cx="76200" cy="7620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4" name="Oval 65"/>
          <p:cNvSpPr>
            <a:spLocks noChangeArrowheads="1"/>
          </p:cNvSpPr>
          <p:nvPr/>
        </p:nvSpPr>
        <p:spPr bwMode="auto">
          <a:xfrm>
            <a:off x="723900" y="4002087"/>
            <a:ext cx="76200" cy="7620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5" name="Oval 66"/>
          <p:cNvSpPr>
            <a:spLocks noChangeArrowheads="1"/>
          </p:cNvSpPr>
          <p:nvPr/>
        </p:nvSpPr>
        <p:spPr bwMode="auto">
          <a:xfrm>
            <a:off x="876300" y="4002087"/>
            <a:ext cx="76200" cy="7620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6" name="Oval 67"/>
          <p:cNvSpPr>
            <a:spLocks noChangeArrowheads="1"/>
          </p:cNvSpPr>
          <p:nvPr/>
        </p:nvSpPr>
        <p:spPr bwMode="auto">
          <a:xfrm>
            <a:off x="1003300" y="3989387"/>
            <a:ext cx="76200" cy="7620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7" name="Oval 68"/>
          <p:cNvSpPr>
            <a:spLocks noChangeArrowheads="1"/>
          </p:cNvSpPr>
          <p:nvPr/>
        </p:nvSpPr>
        <p:spPr bwMode="auto">
          <a:xfrm>
            <a:off x="1155700" y="4014787"/>
            <a:ext cx="76200" cy="7620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8" name="Oval 69"/>
          <p:cNvSpPr>
            <a:spLocks noChangeArrowheads="1"/>
          </p:cNvSpPr>
          <p:nvPr/>
        </p:nvSpPr>
        <p:spPr bwMode="auto">
          <a:xfrm>
            <a:off x="1308100" y="3989387"/>
            <a:ext cx="76200" cy="7620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9" name="Oval 70"/>
          <p:cNvSpPr>
            <a:spLocks noChangeArrowheads="1"/>
          </p:cNvSpPr>
          <p:nvPr/>
        </p:nvSpPr>
        <p:spPr bwMode="auto">
          <a:xfrm>
            <a:off x="1460500" y="4002087"/>
            <a:ext cx="76200" cy="7620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20" name="Oval 71"/>
          <p:cNvSpPr>
            <a:spLocks noChangeArrowheads="1"/>
          </p:cNvSpPr>
          <p:nvPr/>
        </p:nvSpPr>
        <p:spPr bwMode="auto">
          <a:xfrm>
            <a:off x="1346200" y="3887787"/>
            <a:ext cx="76200" cy="7620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21" name="Oval 72"/>
          <p:cNvSpPr>
            <a:spLocks noChangeArrowheads="1"/>
          </p:cNvSpPr>
          <p:nvPr/>
        </p:nvSpPr>
        <p:spPr bwMode="auto">
          <a:xfrm>
            <a:off x="939800" y="3887787"/>
            <a:ext cx="76200" cy="7620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22" name="Oval 73"/>
          <p:cNvSpPr>
            <a:spLocks noChangeArrowheads="1"/>
          </p:cNvSpPr>
          <p:nvPr/>
        </p:nvSpPr>
        <p:spPr bwMode="auto">
          <a:xfrm>
            <a:off x="1231900" y="3900487"/>
            <a:ext cx="76200" cy="7620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23" name="Oval 74"/>
          <p:cNvSpPr>
            <a:spLocks noChangeArrowheads="1"/>
          </p:cNvSpPr>
          <p:nvPr/>
        </p:nvSpPr>
        <p:spPr bwMode="auto">
          <a:xfrm>
            <a:off x="1092200" y="3887787"/>
            <a:ext cx="76200" cy="7620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24" name="Oval 75"/>
          <p:cNvSpPr>
            <a:spLocks noChangeArrowheads="1"/>
          </p:cNvSpPr>
          <p:nvPr/>
        </p:nvSpPr>
        <p:spPr bwMode="auto">
          <a:xfrm>
            <a:off x="1485900" y="3900487"/>
            <a:ext cx="76200" cy="7620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25" name="Line 76"/>
          <p:cNvSpPr>
            <a:spLocks noChangeShapeType="1"/>
          </p:cNvSpPr>
          <p:nvPr/>
        </p:nvSpPr>
        <p:spPr bwMode="auto">
          <a:xfrm>
            <a:off x="1854200" y="3989387"/>
            <a:ext cx="381000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26" name="Rectangle 77"/>
          <p:cNvSpPr>
            <a:spLocks noChangeArrowheads="1"/>
          </p:cNvSpPr>
          <p:nvPr/>
        </p:nvSpPr>
        <p:spPr bwMode="auto">
          <a:xfrm>
            <a:off x="571500" y="4116387"/>
            <a:ext cx="1143000" cy="304800"/>
          </a:xfrm>
          <a:prstGeom prst="rect">
            <a:avLst/>
          </a:pr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27" name="Rectangle 78"/>
          <p:cNvSpPr>
            <a:spLocks noChangeArrowheads="1"/>
          </p:cNvSpPr>
          <p:nvPr/>
        </p:nvSpPr>
        <p:spPr bwMode="auto">
          <a:xfrm>
            <a:off x="571500" y="3557587"/>
            <a:ext cx="1143000" cy="304800"/>
          </a:xfrm>
          <a:prstGeom prst="rect">
            <a:avLst/>
          </a:pr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1400" dirty="0">
              <a:latin typeface="Comic Sans MS"/>
              <a:cs typeface="Comic Sans MS"/>
            </a:endParaRPr>
          </a:p>
        </p:txBody>
      </p:sp>
      <p:sp>
        <p:nvSpPr>
          <p:cNvPr id="28" name="Oval 79"/>
          <p:cNvSpPr>
            <a:spLocks noChangeArrowheads="1"/>
          </p:cNvSpPr>
          <p:nvPr/>
        </p:nvSpPr>
        <p:spPr bwMode="auto">
          <a:xfrm>
            <a:off x="1600200" y="4014787"/>
            <a:ext cx="76200" cy="7620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29" name="Oval 80"/>
          <p:cNvSpPr>
            <a:spLocks noChangeArrowheads="1"/>
          </p:cNvSpPr>
          <p:nvPr/>
        </p:nvSpPr>
        <p:spPr bwMode="auto">
          <a:xfrm>
            <a:off x="1638300" y="3887787"/>
            <a:ext cx="76200" cy="7620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30" name="Oval 81"/>
          <p:cNvSpPr>
            <a:spLocks noChangeArrowheads="1"/>
          </p:cNvSpPr>
          <p:nvPr/>
        </p:nvSpPr>
        <p:spPr bwMode="auto">
          <a:xfrm>
            <a:off x="685800" y="3887787"/>
            <a:ext cx="76200" cy="7620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31" name="Oval 82"/>
          <p:cNvSpPr>
            <a:spLocks noChangeArrowheads="1"/>
          </p:cNvSpPr>
          <p:nvPr/>
        </p:nvSpPr>
        <p:spPr bwMode="auto">
          <a:xfrm>
            <a:off x="584200" y="4002087"/>
            <a:ext cx="76200" cy="7620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32" name="Rectangle 83"/>
          <p:cNvSpPr>
            <a:spLocks noChangeArrowheads="1"/>
          </p:cNvSpPr>
          <p:nvPr/>
        </p:nvSpPr>
        <p:spPr bwMode="auto">
          <a:xfrm>
            <a:off x="2400300" y="3811587"/>
            <a:ext cx="1143000" cy="3048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33" name="Rectangle 84"/>
          <p:cNvSpPr>
            <a:spLocks noChangeArrowheads="1"/>
          </p:cNvSpPr>
          <p:nvPr/>
        </p:nvSpPr>
        <p:spPr bwMode="auto">
          <a:xfrm>
            <a:off x="2400300" y="4116387"/>
            <a:ext cx="1143000" cy="304800"/>
          </a:xfrm>
          <a:prstGeom prst="rect">
            <a:avLst/>
          </a:pr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34" name="Rectangle 85"/>
          <p:cNvSpPr>
            <a:spLocks noChangeArrowheads="1"/>
          </p:cNvSpPr>
          <p:nvPr/>
        </p:nvSpPr>
        <p:spPr bwMode="auto">
          <a:xfrm>
            <a:off x="2400300" y="3557587"/>
            <a:ext cx="1143000" cy="304800"/>
          </a:xfrm>
          <a:prstGeom prst="rect">
            <a:avLst/>
          </a:pr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35" name="Line 86"/>
          <p:cNvSpPr>
            <a:spLocks noChangeShapeType="1"/>
          </p:cNvSpPr>
          <p:nvPr/>
        </p:nvSpPr>
        <p:spPr bwMode="auto">
          <a:xfrm>
            <a:off x="2400300" y="3887787"/>
            <a:ext cx="1147763" cy="0"/>
          </a:xfrm>
          <a:prstGeom prst="line">
            <a:avLst/>
          </a:prstGeom>
          <a:noFill/>
          <a:ln w="476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36" name="Line 87"/>
          <p:cNvSpPr>
            <a:spLocks noChangeShapeType="1"/>
          </p:cNvSpPr>
          <p:nvPr/>
        </p:nvSpPr>
        <p:spPr bwMode="auto">
          <a:xfrm>
            <a:off x="2400300" y="4090987"/>
            <a:ext cx="1147763" cy="0"/>
          </a:xfrm>
          <a:prstGeom prst="line">
            <a:avLst/>
          </a:prstGeom>
          <a:noFill/>
          <a:ln w="476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37" name="Oval 88"/>
          <p:cNvSpPr>
            <a:spLocks noChangeArrowheads="1"/>
          </p:cNvSpPr>
          <p:nvPr/>
        </p:nvSpPr>
        <p:spPr bwMode="auto">
          <a:xfrm>
            <a:off x="2400300" y="3963987"/>
            <a:ext cx="76200" cy="7620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38" name="Oval 89"/>
          <p:cNvSpPr>
            <a:spLocks noChangeArrowheads="1"/>
          </p:cNvSpPr>
          <p:nvPr/>
        </p:nvSpPr>
        <p:spPr bwMode="auto">
          <a:xfrm>
            <a:off x="2552700" y="3938587"/>
            <a:ext cx="76200" cy="7620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39" name="Oval 90"/>
          <p:cNvSpPr>
            <a:spLocks noChangeArrowheads="1"/>
          </p:cNvSpPr>
          <p:nvPr/>
        </p:nvSpPr>
        <p:spPr bwMode="auto">
          <a:xfrm>
            <a:off x="2705100" y="3976687"/>
            <a:ext cx="76200" cy="7620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40" name="Oval 91"/>
          <p:cNvSpPr>
            <a:spLocks noChangeArrowheads="1"/>
          </p:cNvSpPr>
          <p:nvPr/>
        </p:nvSpPr>
        <p:spPr bwMode="auto">
          <a:xfrm>
            <a:off x="2844800" y="3951287"/>
            <a:ext cx="76200" cy="7620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41" name="Oval 92"/>
          <p:cNvSpPr>
            <a:spLocks noChangeArrowheads="1"/>
          </p:cNvSpPr>
          <p:nvPr/>
        </p:nvSpPr>
        <p:spPr bwMode="auto">
          <a:xfrm>
            <a:off x="3009900" y="3963987"/>
            <a:ext cx="76200" cy="7620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42" name="Oval 93"/>
          <p:cNvSpPr>
            <a:spLocks noChangeArrowheads="1"/>
          </p:cNvSpPr>
          <p:nvPr/>
        </p:nvSpPr>
        <p:spPr bwMode="auto">
          <a:xfrm>
            <a:off x="3162300" y="3963987"/>
            <a:ext cx="76200" cy="7620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43" name="Oval 94"/>
          <p:cNvSpPr>
            <a:spLocks noChangeArrowheads="1"/>
          </p:cNvSpPr>
          <p:nvPr/>
        </p:nvSpPr>
        <p:spPr bwMode="auto">
          <a:xfrm>
            <a:off x="3314700" y="3925887"/>
            <a:ext cx="76200" cy="7620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44" name="Oval 95"/>
          <p:cNvSpPr>
            <a:spLocks noChangeArrowheads="1"/>
          </p:cNvSpPr>
          <p:nvPr/>
        </p:nvSpPr>
        <p:spPr bwMode="auto">
          <a:xfrm>
            <a:off x="3467100" y="3963987"/>
            <a:ext cx="76200" cy="7620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45" name="Text Box 38"/>
          <p:cNvSpPr txBox="1">
            <a:spLocks noChangeArrowheads="1"/>
          </p:cNvSpPr>
          <p:nvPr/>
        </p:nvSpPr>
        <p:spPr bwMode="auto">
          <a:xfrm>
            <a:off x="1117862" y="2338388"/>
            <a:ext cx="769454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200" dirty="0" err="1" smtClean="0">
                <a:solidFill>
                  <a:srgbClr val="184B5B"/>
                </a:solidFill>
                <a:latin typeface="Comic Sans MS" charset="0"/>
              </a:rPr>
              <a:t>Built</a:t>
            </a:r>
            <a:r>
              <a:rPr lang="fr-FR" sz="2200" dirty="0" smtClean="0">
                <a:solidFill>
                  <a:srgbClr val="184B5B"/>
                </a:solidFill>
                <a:latin typeface="Comic Sans MS" charset="0"/>
              </a:rPr>
              <a:t> up of a protective </a:t>
            </a:r>
            <a:r>
              <a:rPr lang="fr-FR" sz="2200" dirty="0" err="1" smtClean="0">
                <a:solidFill>
                  <a:srgbClr val="184B5B"/>
                </a:solidFill>
                <a:latin typeface="Comic Sans MS" charset="0"/>
              </a:rPr>
              <a:t>tribofilm</a:t>
            </a:r>
            <a:r>
              <a:rPr lang="fr-FR" sz="2200" dirty="0" smtClean="0">
                <a:solidFill>
                  <a:srgbClr val="184B5B"/>
                </a:solidFill>
                <a:latin typeface="Comic Sans MS" charset="0"/>
              </a:rPr>
              <a:t> </a:t>
            </a:r>
            <a:r>
              <a:rPr lang="fr-FR" sz="2200" dirty="0" err="1" smtClean="0">
                <a:solidFill>
                  <a:srgbClr val="184B5B"/>
                </a:solidFill>
                <a:latin typeface="Comic Sans MS" charset="0"/>
              </a:rPr>
              <a:t>resulting</a:t>
            </a:r>
            <a:r>
              <a:rPr lang="fr-FR" sz="2200" dirty="0" smtClean="0">
                <a:solidFill>
                  <a:srgbClr val="184B5B"/>
                </a:solidFill>
                <a:latin typeface="Comic Sans MS" charset="0"/>
              </a:rPr>
              <a:t> </a:t>
            </a:r>
            <a:r>
              <a:rPr lang="fr-FR" sz="2200" dirty="0" err="1" smtClean="0">
                <a:solidFill>
                  <a:srgbClr val="184B5B"/>
                </a:solidFill>
                <a:latin typeface="Comic Sans MS" charset="0"/>
              </a:rPr>
              <a:t>from</a:t>
            </a:r>
            <a:r>
              <a:rPr lang="fr-FR" sz="2200" dirty="0" smtClean="0">
                <a:solidFill>
                  <a:srgbClr val="184B5B"/>
                </a:solidFill>
                <a:latin typeface="Comic Sans MS" charset="0"/>
              </a:rPr>
              <a:t> </a:t>
            </a:r>
            <a:r>
              <a:rPr lang="fr-FR" sz="2200" dirty="0" err="1" smtClean="0">
                <a:solidFill>
                  <a:srgbClr val="184B5B"/>
                </a:solidFill>
                <a:latin typeface="Comic Sans MS" charset="0"/>
              </a:rPr>
              <a:t>chemical</a:t>
            </a:r>
            <a:endParaRPr lang="fr-FR" sz="2200" dirty="0" smtClean="0">
              <a:solidFill>
                <a:srgbClr val="184B5B"/>
              </a:solidFill>
              <a:latin typeface="Comic Sans MS" charset="0"/>
            </a:endParaRPr>
          </a:p>
          <a:p>
            <a:r>
              <a:rPr lang="fr-FR" sz="2200" dirty="0" err="1">
                <a:solidFill>
                  <a:srgbClr val="184B5B"/>
                </a:solidFill>
                <a:latin typeface="Comic Sans MS" charset="0"/>
              </a:rPr>
              <a:t>r</a:t>
            </a:r>
            <a:r>
              <a:rPr lang="fr-FR" sz="2200" b="0" dirty="0" err="1" smtClean="0">
                <a:solidFill>
                  <a:srgbClr val="184B5B"/>
                </a:solidFill>
                <a:latin typeface="Comic Sans MS" charset="0"/>
              </a:rPr>
              <a:t>eactions</a:t>
            </a:r>
            <a:r>
              <a:rPr lang="fr-FR" sz="2200" b="0" dirty="0" smtClean="0">
                <a:solidFill>
                  <a:srgbClr val="184B5B"/>
                </a:solidFill>
                <a:latin typeface="Comic Sans MS" charset="0"/>
              </a:rPr>
              <a:t> </a:t>
            </a:r>
            <a:r>
              <a:rPr lang="fr-FR" sz="2200" b="0" dirty="0" err="1" smtClean="0">
                <a:solidFill>
                  <a:srgbClr val="184B5B"/>
                </a:solidFill>
                <a:latin typeface="Comic Sans MS" charset="0"/>
              </a:rPr>
              <a:t>between</a:t>
            </a:r>
            <a:r>
              <a:rPr lang="fr-FR" sz="2200" b="0" dirty="0" smtClean="0">
                <a:solidFill>
                  <a:srgbClr val="184B5B"/>
                </a:solidFill>
                <a:latin typeface="Comic Sans MS" charset="0"/>
              </a:rPr>
              <a:t> additives </a:t>
            </a:r>
            <a:r>
              <a:rPr lang="fr-FR" sz="2200" b="0" dirty="0" err="1" smtClean="0">
                <a:solidFill>
                  <a:srgbClr val="184B5B"/>
                </a:solidFill>
                <a:latin typeface="Comic Sans MS" charset="0"/>
              </a:rPr>
              <a:t>molecules</a:t>
            </a:r>
            <a:r>
              <a:rPr lang="fr-FR" sz="2200" b="0" dirty="0" smtClean="0">
                <a:solidFill>
                  <a:srgbClr val="184B5B"/>
                </a:solidFill>
                <a:latin typeface="Comic Sans MS" charset="0"/>
              </a:rPr>
              <a:t> and surfaces</a:t>
            </a:r>
            <a:endParaRPr lang="fr-FR" sz="2200" b="0" dirty="0">
              <a:solidFill>
                <a:srgbClr val="184B5B"/>
              </a:solidFill>
            </a:endParaRPr>
          </a:p>
        </p:txBody>
      </p:sp>
      <p:sp>
        <p:nvSpPr>
          <p:cNvPr id="46" name="AutoShape 17"/>
          <p:cNvSpPr>
            <a:spLocks noChangeArrowheads="1"/>
          </p:cNvSpPr>
          <p:nvPr/>
        </p:nvSpPr>
        <p:spPr bwMode="auto">
          <a:xfrm>
            <a:off x="583139" y="2120900"/>
            <a:ext cx="534723" cy="533400"/>
          </a:xfrm>
          <a:prstGeom prst="curvedRightArrow">
            <a:avLst>
              <a:gd name="adj1" fmla="val 20000"/>
              <a:gd name="adj2" fmla="val 40000"/>
              <a:gd name="adj3" fmla="val 31151"/>
            </a:avLst>
          </a:prstGeom>
          <a:gradFill rotWithShape="0">
            <a:gsLst>
              <a:gs pos="28000">
                <a:schemeClr val="bg2">
                  <a:lumMod val="25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  <a:gs pos="69000">
                <a:schemeClr val="accent2">
                  <a:lumMod val="40000"/>
                  <a:lumOff val="60000"/>
                </a:schemeClr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fr-FR" b="0">
              <a:solidFill>
                <a:srgbClr val="FF0000"/>
              </a:solidFill>
            </a:endParaRPr>
          </a:p>
        </p:txBody>
      </p:sp>
      <p:pic>
        <p:nvPicPr>
          <p:cNvPr id="47" name="Picture 3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59942" y="3303887"/>
            <a:ext cx="2286214" cy="1625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1" name="Connecteur droit avec flèche 50"/>
          <p:cNvCxnSpPr/>
          <p:nvPr/>
        </p:nvCxnSpPr>
        <p:spPr>
          <a:xfrm flipH="1">
            <a:off x="3594100" y="4002087"/>
            <a:ext cx="457200" cy="88900"/>
          </a:xfrm>
          <a:prstGeom prst="straightConnector1">
            <a:avLst/>
          </a:prstGeom>
          <a:ln w="28575" cmpd="sng"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Connecteur droit avec flèche 51"/>
          <p:cNvCxnSpPr/>
          <p:nvPr/>
        </p:nvCxnSpPr>
        <p:spPr>
          <a:xfrm flipH="1" flipV="1">
            <a:off x="3594100" y="3887787"/>
            <a:ext cx="457200" cy="88900"/>
          </a:xfrm>
          <a:prstGeom prst="straightConnector1">
            <a:avLst/>
          </a:prstGeom>
          <a:ln w="28575" cmpd="sng"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Text Box 43"/>
          <p:cNvSpPr txBox="1">
            <a:spLocks noChangeArrowheads="1"/>
          </p:cNvSpPr>
          <p:nvPr/>
        </p:nvSpPr>
        <p:spPr bwMode="auto">
          <a:xfrm>
            <a:off x="4013200" y="3786187"/>
            <a:ext cx="12000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dirty="0" err="1" smtClean="0">
                <a:solidFill>
                  <a:srgbClr val="184B5B"/>
                </a:solidFill>
                <a:latin typeface="Comic Sans MS" charset="0"/>
                <a:cs typeface="ＭＳ Ｐゴシック" charset="0"/>
              </a:rPr>
              <a:t>Tribofilm</a:t>
            </a:r>
            <a:endParaRPr lang="en-GB" dirty="0">
              <a:solidFill>
                <a:srgbClr val="184B5B"/>
              </a:solidFill>
              <a:latin typeface="Comic Sans MS" charset="0"/>
              <a:cs typeface="ＭＳ Ｐゴシック" charset="0"/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1917700" y="4656723"/>
            <a:ext cx="20774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latin typeface="Comic Sans MS"/>
                <a:cs typeface="Comic Sans MS"/>
              </a:rPr>
              <a:t>Additives </a:t>
            </a:r>
            <a:r>
              <a:rPr lang="fr-FR" sz="1600" dirty="0" err="1" smtClean="0">
                <a:latin typeface="Comic Sans MS"/>
                <a:cs typeface="Comic Sans MS"/>
              </a:rPr>
              <a:t>molecules</a:t>
            </a:r>
            <a:endParaRPr lang="fr-FR" sz="1600" dirty="0">
              <a:latin typeface="Comic Sans MS"/>
              <a:cs typeface="Comic Sans MS"/>
            </a:endParaRPr>
          </a:p>
        </p:txBody>
      </p:sp>
      <p:cxnSp>
        <p:nvCxnSpPr>
          <p:cNvPr id="56" name="Connecteur droit avec flèche 55"/>
          <p:cNvCxnSpPr/>
          <p:nvPr/>
        </p:nvCxnSpPr>
        <p:spPr>
          <a:xfrm flipH="1" flipV="1">
            <a:off x="1739900" y="4003118"/>
            <a:ext cx="292100" cy="720000"/>
          </a:xfrm>
          <a:prstGeom prst="straightConnector1">
            <a:avLst/>
          </a:prstGeom>
          <a:ln w="19050" cmpd="sng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Text Box 96"/>
          <p:cNvSpPr txBox="1">
            <a:spLocks noChangeArrowheads="1"/>
          </p:cNvSpPr>
          <p:nvPr/>
        </p:nvSpPr>
        <p:spPr bwMode="auto">
          <a:xfrm>
            <a:off x="0" y="5381625"/>
            <a:ext cx="918915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800" b="0" dirty="0">
                <a:latin typeface="Comic Sans MS" charset="0"/>
                <a:cs typeface="+mn-cs"/>
              </a:rPr>
              <a:t>- The </a:t>
            </a:r>
            <a:r>
              <a:rPr lang="fr-FR" sz="1800" b="0" dirty="0" err="1">
                <a:latin typeface="Comic Sans MS" charset="0"/>
                <a:cs typeface="+mn-cs"/>
              </a:rPr>
              <a:t>tribofilm</a:t>
            </a:r>
            <a:r>
              <a:rPr lang="fr-FR" sz="1800" b="0" dirty="0">
                <a:latin typeface="Comic Sans MS" charset="0"/>
                <a:cs typeface="+mn-cs"/>
              </a:rPr>
              <a:t> </a:t>
            </a:r>
            <a:r>
              <a:rPr lang="fr-FR" sz="1800" b="0" dirty="0" err="1">
                <a:latin typeface="Comic Sans MS" charset="0"/>
                <a:cs typeface="+mn-cs"/>
              </a:rPr>
              <a:t>is</a:t>
            </a:r>
            <a:r>
              <a:rPr lang="fr-FR" sz="1800" b="0" dirty="0">
                <a:latin typeface="Comic Sans MS" charset="0"/>
                <a:cs typeface="+mn-cs"/>
              </a:rPr>
              <a:t> not </a:t>
            </a:r>
            <a:r>
              <a:rPr lang="fr-FR" sz="1800" b="0" dirty="0" err="1">
                <a:latin typeface="Comic Sans MS" charset="0"/>
                <a:cs typeface="+mn-cs"/>
              </a:rPr>
              <a:t>immediately</a:t>
            </a:r>
            <a:r>
              <a:rPr lang="fr-FR" sz="1800" b="0" dirty="0">
                <a:latin typeface="Comic Sans MS" charset="0"/>
                <a:cs typeface="+mn-cs"/>
              </a:rPr>
              <a:t> </a:t>
            </a:r>
            <a:r>
              <a:rPr lang="fr-FR" sz="1800" b="0" dirty="0" err="1" smtClean="0">
                <a:latin typeface="Comic Sans MS" charset="0"/>
                <a:cs typeface="+mn-cs"/>
              </a:rPr>
              <a:t>built</a:t>
            </a:r>
            <a:r>
              <a:rPr lang="fr-FR" sz="1800" b="0" dirty="0" smtClean="0">
                <a:latin typeface="Comic Sans MS" charset="0"/>
                <a:cs typeface="+mn-cs"/>
              </a:rPr>
              <a:t> (induction </a:t>
            </a:r>
            <a:r>
              <a:rPr lang="fr-FR" sz="1800" b="0" dirty="0" err="1" smtClean="0">
                <a:latin typeface="Comic Sans MS" charset="0"/>
                <a:cs typeface="+mn-cs"/>
              </a:rPr>
              <a:t>period</a:t>
            </a:r>
            <a:r>
              <a:rPr lang="fr-FR" sz="1800" b="0" dirty="0" smtClean="0">
                <a:latin typeface="Comic Sans MS" charset="0"/>
                <a:cs typeface="+mn-cs"/>
              </a:rPr>
              <a:t>) </a:t>
            </a:r>
            <a:r>
              <a:rPr lang="fr-FR" sz="1800" b="0" dirty="0">
                <a:latin typeface="Comic Sans MS" charset="0"/>
                <a:cs typeface="+mn-cs"/>
                <a:sym typeface="Symbol" charset="0"/>
              </a:rPr>
              <a:t></a:t>
            </a:r>
            <a:r>
              <a:rPr lang="fr-FR" sz="1800" b="0" dirty="0">
                <a:latin typeface="Comic Sans MS" charset="0"/>
                <a:cs typeface="+mn-cs"/>
              </a:rPr>
              <a:t> </a:t>
            </a:r>
            <a:r>
              <a:rPr lang="fr-FR" sz="1800" b="0" dirty="0" err="1">
                <a:latin typeface="Comic Sans MS" charset="0"/>
                <a:cs typeface="+mn-cs"/>
              </a:rPr>
              <a:t>severe</a:t>
            </a:r>
            <a:r>
              <a:rPr lang="fr-FR" sz="1800" b="0" dirty="0">
                <a:latin typeface="Comic Sans MS" charset="0"/>
                <a:cs typeface="+mn-cs"/>
              </a:rPr>
              <a:t> wear </a:t>
            </a:r>
            <a:r>
              <a:rPr lang="fr-FR" sz="1800" b="0" dirty="0" err="1" smtClean="0">
                <a:latin typeface="Comic Sans MS" charset="0"/>
                <a:cs typeface="+mn-cs"/>
              </a:rPr>
              <a:t>undergone</a:t>
            </a:r>
            <a:endParaRPr lang="fr-FR" dirty="0">
              <a:latin typeface="Comic Sans MS" charset="0"/>
            </a:endParaRPr>
          </a:p>
          <a:p>
            <a:pPr>
              <a:defRPr/>
            </a:pPr>
            <a:r>
              <a:rPr lang="fr-FR" sz="1800" b="0" dirty="0" smtClean="0">
                <a:latin typeface="Comic Sans MS" charset="0"/>
                <a:cs typeface="+mn-cs"/>
              </a:rPr>
              <a:t>by </a:t>
            </a:r>
            <a:r>
              <a:rPr lang="fr-FR" sz="1800" b="0" dirty="0">
                <a:latin typeface="Comic Sans MS" charset="0"/>
                <a:cs typeface="+mn-cs"/>
              </a:rPr>
              <a:t>the </a:t>
            </a:r>
            <a:r>
              <a:rPr lang="fr-FR" sz="1800" b="0" dirty="0" err="1">
                <a:latin typeface="Comic Sans MS" charset="0"/>
                <a:cs typeface="+mn-cs"/>
              </a:rPr>
              <a:t>substrates</a:t>
            </a:r>
            <a:endParaRPr lang="fr-FR" sz="1800" b="0" dirty="0">
              <a:cs typeface="+mn-cs"/>
            </a:endParaRPr>
          </a:p>
        </p:txBody>
      </p:sp>
      <p:sp>
        <p:nvSpPr>
          <p:cNvPr id="58" name="Text Box 97"/>
          <p:cNvSpPr txBox="1">
            <a:spLocks noChangeArrowheads="1"/>
          </p:cNvSpPr>
          <p:nvPr/>
        </p:nvSpPr>
        <p:spPr bwMode="auto">
          <a:xfrm>
            <a:off x="0" y="6051550"/>
            <a:ext cx="99060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-"/>
              <a:defRPr/>
            </a:pPr>
            <a:r>
              <a:rPr lang="fr-FR" sz="1800" b="0" dirty="0">
                <a:latin typeface="Comic Sans MS" charset="0"/>
                <a:cs typeface="+mn-cs"/>
              </a:rPr>
              <a:t> The protective action </a:t>
            </a:r>
            <a:r>
              <a:rPr lang="fr-FR" sz="1800" b="0" dirty="0" err="1">
                <a:latin typeface="Comic Sans MS" charset="0"/>
                <a:cs typeface="+mn-cs"/>
              </a:rPr>
              <a:t>is</a:t>
            </a:r>
            <a:r>
              <a:rPr lang="fr-FR" sz="1800" b="0" dirty="0">
                <a:latin typeface="Comic Sans MS" charset="0"/>
                <a:cs typeface="+mn-cs"/>
              </a:rPr>
              <a:t> not efficient in the case of non-</a:t>
            </a:r>
            <a:r>
              <a:rPr lang="fr-FR" sz="1800" b="0" dirty="0" err="1">
                <a:latin typeface="Comic Sans MS" charset="0"/>
                <a:cs typeface="+mn-cs"/>
              </a:rPr>
              <a:t>reactive</a:t>
            </a:r>
            <a:r>
              <a:rPr lang="fr-FR" sz="1800" b="0" dirty="0">
                <a:latin typeface="Comic Sans MS" charset="0"/>
                <a:cs typeface="+mn-cs"/>
              </a:rPr>
              <a:t> </a:t>
            </a:r>
            <a:r>
              <a:rPr lang="fr-FR" sz="1800" b="0" dirty="0" err="1">
                <a:latin typeface="Comic Sans MS" charset="0"/>
                <a:cs typeface="+mn-cs"/>
              </a:rPr>
              <a:t>sliding</a:t>
            </a:r>
            <a:r>
              <a:rPr lang="fr-FR" sz="1800" b="0" dirty="0">
                <a:latin typeface="Comic Sans MS" charset="0"/>
                <a:cs typeface="+mn-cs"/>
              </a:rPr>
              <a:t> surfaces</a:t>
            </a:r>
          </a:p>
          <a:p>
            <a:pPr>
              <a:defRPr/>
            </a:pPr>
            <a:r>
              <a:rPr lang="fr-FR" sz="1800" b="0" dirty="0">
                <a:latin typeface="Comic Sans MS" charset="0"/>
                <a:cs typeface="+mn-cs"/>
              </a:rPr>
              <a:t>(</a:t>
            </a:r>
            <a:r>
              <a:rPr lang="fr-FR" sz="1800" b="0" dirty="0" err="1">
                <a:latin typeface="Comic Sans MS" charset="0"/>
                <a:cs typeface="+mn-cs"/>
              </a:rPr>
              <a:t>ceramics</a:t>
            </a:r>
            <a:r>
              <a:rPr lang="fr-FR" sz="1800" b="0" dirty="0">
                <a:latin typeface="Comic Sans MS" charset="0"/>
                <a:cs typeface="+mn-cs"/>
              </a:rPr>
              <a:t>,…)</a:t>
            </a:r>
            <a:endParaRPr lang="fr-FR" sz="1800" b="0" dirty="0">
              <a:cs typeface="+mn-cs"/>
            </a:endParaRPr>
          </a:p>
        </p:txBody>
      </p:sp>
      <p:sp>
        <p:nvSpPr>
          <p:cNvPr id="60" name="Rectangle 6"/>
          <p:cNvSpPr>
            <a:spLocks noChangeArrowheads="1"/>
          </p:cNvSpPr>
          <p:nvPr/>
        </p:nvSpPr>
        <p:spPr bwMode="auto">
          <a:xfrm>
            <a:off x="4353561" y="4697591"/>
            <a:ext cx="599439" cy="661809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just"/>
            <a:r>
              <a:rPr lang="fr-FR" sz="2000" i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But</a:t>
            </a:r>
            <a:endParaRPr lang="fr-FR" sz="2000" b="0" dirty="0">
              <a:solidFill>
                <a:schemeClr val="tx2">
                  <a:lumMod val="75000"/>
                  <a:lumOff val="25000"/>
                </a:schemeClr>
              </a:solidFill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162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659906" y="6504268"/>
            <a:ext cx="990600" cy="365125"/>
          </a:xfrm>
        </p:spPr>
        <p:txBody>
          <a:bodyPr/>
          <a:lstStyle/>
          <a:p>
            <a:fld id="{59F2A999-BDEE-7342-9672-F131A73F7479}" type="slidenum">
              <a:rPr lang="fr-FR" smtClean="0"/>
              <a:t>9</a:t>
            </a:fld>
            <a:endParaRPr lang="fr-FR" dirty="0"/>
          </a:p>
        </p:txBody>
      </p:sp>
      <p:sp>
        <p:nvSpPr>
          <p:cNvPr id="5" name="Rectangle 50"/>
          <p:cNvSpPr>
            <a:spLocks noChangeArrowheads="1"/>
          </p:cNvSpPr>
          <p:nvPr/>
        </p:nvSpPr>
        <p:spPr bwMode="auto">
          <a:xfrm>
            <a:off x="762000" y="0"/>
            <a:ext cx="7605805" cy="762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DFDFD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fr-FR" sz="3600" b="0" i="1" dirty="0" smtClean="0">
                <a:solidFill>
                  <a:srgbClr val="18579B"/>
                </a:solidFill>
                <a:latin typeface="Comic Sans MS" charset="0"/>
              </a:rPr>
              <a:t>New </a:t>
            </a:r>
            <a:r>
              <a:rPr lang="fr-FR" sz="3600" b="0" i="1" dirty="0" err="1" smtClean="0">
                <a:solidFill>
                  <a:srgbClr val="18579B"/>
                </a:solidFill>
                <a:latin typeface="Comic Sans MS" charset="0"/>
              </a:rPr>
              <a:t>lubrication</a:t>
            </a:r>
            <a:r>
              <a:rPr lang="fr-FR" sz="3600" b="0" i="1" dirty="0" smtClean="0">
                <a:solidFill>
                  <a:srgbClr val="18579B"/>
                </a:solidFill>
                <a:latin typeface="Comic Sans MS" charset="0"/>
              </a:rPr>
              <a:t> </a:t>
            </a:r>
            <a:r>
              <a:rPr lang="fr-FR" sz="3600" b="0" i="1" dirty="0" err="1" smtClean="0">
                <a:solidFill>
                  <a:srgbClr val="18579B"/>
                </a:solidFill>
                <a:latin typeface="Comic Sans MS" charset="0"/>
              </a:rPr>
              <a:t>strategies</a:t>
            </a:r>
            <a:endParaRPr lang="fr-FR" b="0" dirty="0">
              <a:solidFill>
                <a:srgbClr val="18579B"/>
              </a:solidFill>
            </a:endParaRPr>
          </a:p>
        </p:txBody>
      </p:sp>
      <p:pic>
        <p:nvPicPr>
          <p:cNvPr id="6" name="Picture 2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8" y="155576"/>
            <a:ext cx="735712" cy="431999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155" y="153376"/>
            <a:ext cx="725716" cy="431999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26"/>
          <p:cNvSpPr txBox="1">
            <a:spLocks noChangeArrowheads="1"/>
          </p:cNvSpPr>
          <p:nvPr/>
        </p:nvSpPr>
        <p:spPr bwMode="auto">
          <a:xfrm>
            <a:off x="-11112" y="909638"/>
            <a:ext cx="9204238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2200" b="0" dirty="0" smtClean="0">
                <a:solidFill>
                  <a:srgbClr val="000000"/>
                </a:solidFill>
                <a:latin typeface="Comic Sans MS" charset="0"/>
                <a:ea typeface="SimSun" charset="0"/>
                <a:cs typeface="SimSun" charset="0"/>
              </a:rPr>
              <a:t>New additives: micro/nanoparticles of </a:t>
            </a:r>
            <a:r>
              <a:rPr lang="en-US" altLang="zh-CN" sz="2200" b="0" dirty="0" err="1" smtClean="0">
                <a:solidFill>
                  <a:srgbClr val="000000"/>
                </a:solidFill>
                <a:latin typeface="Comic Sans MS" charset="0"/>
                <a:ea typeface="SimSun" charset="0"/>
                <a:cs typeface="SimSun" charset="0"/>
              </a:rPr>
              <a:t>tribo</a:t>
            </a:r>
            <a:r>
              <a:rPr lang="en-US" altLang="zh-CN" sz="2200" b="0" dirty="0" smtClean="0">
                <a:solidFill>
                  <a:srgbClr val="000000"/>
                </a:solidFill>
                <a:latin typeface="Comic Sans MS" charset="0"/>
                <a:ea typeface="SimSun" charset="0"/>
                <a:cs typeface="SimSun" charset="0"/>
              </a:rPr>
              <a:t>-active phases (graphite,</a:t>
            </a:r>
          </a:p>
          <a:p>
            <a:pPr eaLnBrk="1" hangingPunct="1"/>
            <a:r>
              <a:rPr lang="en-US" altLang="zh-CN" sz="2200" dirty="0" smtClean="0">
                <a:solidFill>
                  <a:srgbClr val="000000"/>
                </a:solidFill>
                <a:latin typeface="Comic Sans MS" charset="0"/>
                <a:ea typeface="SimSun" charset="0"/>
                <a:cs typeface="SimSun" charset="0"/>
              </a:rPr>
              <a:t>MoS</a:t>
            </a:r>
            <a:r>
              <a:rPr lang="en-US" altLang="zh-CN" sz="2200" baseline="-25000" dirty="0" smtClean="0">
                <a:solidFill>
                  <a:srgbClr val="000000"/>
                </a:solidFill>
                <a:latin typeface="Comic Sans MS" charset="0"/>
                <a:ea typeface="SimSun" charset="0"/>
                <a:cs typeface="SimSun" charset="0"/>
              </a:rPr>
              <a:t>2</a:t>
            </a:r>
            <a:r>
              <a:rPr lang="en-US" altLang="zh-CN" sz="2200" dirty="0" smtClean="0">
                <a:solidFill>
                  <a:srgbClr val="000000"/>
                </a:solidFill>
                <a:latin typeface="Comic Sans MS" charset="0"/>
                <a:ea typeface="SimSun" charset="0"/>
                <a:cs typeface="SimSun" charset="0"/>
              </a:rPr>
              <a:t>) or precursors of </a:t>
            </a:r>
            <a:r>
              <a:rPr lang="en-US" altLang="zh-CN" sz="2200" dirty="0" err="1" smtClean="0">
                <a:solidFill>
                  <a:srgbClr val="000000"/>
                </a:solidFill>
                <a:latin typeface="Comic Sans MS" charset="0"/>
                <a:ea typeface="SimSun" charset="0"/>
                <a:cs typeface="SimSun" charset="0"/>
              </a:rPr>
              <a:t>tribo</a:t>
            </a:r>
            <a:r>
              <a:rPr lang="en-US" altLang="zh-CN" sz="2200" dirty="0" smtClean="0">
                <a:solidFill>
                  <a:srgbClr val="000000"/>
                </a:solidFill>
                <a:latin typeface="Comic Sans MS" charset="0"/>
                <a:ea typeface="SimSun" charset="0"/>
                <a:cs typeface="SimSun" charset="0"/>
              </a:rPr>
              <a:t>-active phases (C and inorganic</a:t>
            </a:r>
          </a:p>
          <a:p>
            <a:pPr eaLnBrk="1" hangingPunct="1"/>
            <a:r>
              <a:rPr lang="en-US" altLang="zh-CN" sz="2200" dirty="0">
                <a:solidFill>
                  <a:srgbClr val="000000"/>
                </a:solidFill>
                <a:latin typeface="Comic Sans MS" charset="0"/>
                <a:ea typeface="SimSun" charset="0"/>
                <a:cs typeface="SimSun" charset="0"/>
              </a:rPr>
              <a:t>n</a:t>
            </a:r>
            <a:r>
              <a:rPr lang="en-US" altLang="zh-CN" sz="2200" dirty="0" smtClean="0">
                <a:solidFill>
                  <a:srgbClr val="000000"/>
                </a:solidFill>
                <a:latin typeface="Comic Sans MS" charset="0"/>
                <a:ea typeface="SimSun" charset="0"/>
                <a:cs typeface="SimSun" charset="0"/>
              </a:rPr>
              <a:t>anotubes or fullerenes) dispersed in the lubricant base</a:t>
            </a:r>
            <a:endParaRPr lang="en-US" altLang="zh-CN" sz="2200" b="0" dirty="0">
              <a:solidFill>
                <a:srgbClr val="000000"/>
              </a:solidFill>
              <a:latin typeface="Comic Sans MS" charset="0"/>
              <a:ea typeface="SimSun" charset="0"/>
              <a:cs typeface="SimSun" charset="0"/>
            </a:endParaRPr>
          </a:p>
        </p:txBody>
      </p:sp>
      <p:sp>
        <p:nvSpPr>
          <p:cNvPr id="12" name="Text Box 183"/>
          <p:cNvSpPr txBox="1">
            <a:spLocks noChangeArrowheads="1"/>
          </p:cNvSpPr>
          <p:nvPr/>
        </p:nvSpPr>
        <p:spPr bwMode="auto">
          <a:xfrm>
            <a:off x="855422" y="2281238"/>
            <a:ext cx="751573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just">
              <a:defRPr/>
            </a:pPr>
            <a:r>
              <a:rPr lang="fr-FR" sz="2200" b="0" dirty="0" smtClean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Phases are </a:t>
            </a:r>
            <a:r>
              <a:rPr lang="fr-FR" sz="2200" b="0" dirty="0" err="1" smtClean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selected</a:t>
            </a:r>
            <a:r>
              <a:rPr lang="fr-FR" sz="2200" b="0" dirty="0" smtClean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 </a:t>
            </a:r>
            <a:r>
              <a:rPr lang="fr-FR" sz="2200" b="0" dirty="0" err="1" smtClean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according</a:t>
            </a:r>
            <a:r>
              <a:rPr lang="fr-FR" sz="2200" b="0" dirty="0" smtClean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 to </a:t>
            </a:r>
            <a:r>
              <a:rPr lang="fr-FR" sz="2200" b="0" dirty="0" err="1" smtClean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their</a:t>
            </a:r>
            <a:r>
              <a:rPr lang="fr-FR" sz="2200" b="0" dirty="0" smtClean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 </a:t>
            </a:r>
            <a:r>
              <a:rPr lang="fr-FR" sz="2200" b="0" dirty="0" err="1" smtClean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intrinsic</a:t>
            </a:r>
            <a:r>
              <a:rPr lang="fr-FR" sz="2200" b="0" dirty="0" smtClean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 friction</a:t>
            </a:r>
          </a:p>
          <a:p>
            <a:pPr algn="just">
              <a:defRPr/>
            </a:pPr>
            <a:r>
              <a:rPr lang="fr-FR" sz="2200" b="0" dirty="0" err="1" smtClean="0">
                <a:solidFill>
                  <a:schemeClr val="bg2">
                    <a:lumMod val="25000"/>
                  </a:schemeClr>
                </a:solidFill>
                <a:latin typeface="Comic Sans MS" charset="0"/>
                <a:cs typeface="+mn-cs"/>
              </a:rPr>
              <a:t>properties</a:t>
            </a:r>
            <a:endParaRPr lang="fr-FR" b="0" dirty="0">
              <a:solidFill>
                <a:schemeClr val="bg2">
                  <a:lumMod val="25000"/>
                </a:schemeClr>
              </a:solidFill>
              <a:cs typeface="+mn-cs"/>
            </a:endParaRPr>
          </a:p>
        </p:txBody>
      </p:sp>
      <p:sp>
        <p:nvSpPr>
          <p:cNvPr id="13" name="AutoShape 17"/>
          <p:cNvSpPr>
            <a:spLocks noChangeArrowheads="1"/>
          </p:cNvSpPr>
          <p:nvPr/>
        </p:nvSpPr>
        <p:spPr bwMode="auto">
          <a:xfrm>
            <a:off x="169868" y="2092606"/>
            <a:ext cx="688975" cy="533400"/>
          </a:xfrm>
          <a:prstGeom prst="curvedRightArrow">
            <a:avLst>
              <a:gd name="adj1" fmla="val 20000"/>
              <a:gd name="adj2" fmla="val 40000"/>
              <a:gd name="adj3" fmla="val 43056"/>
            </a:avLst>
          </a:prstGeom>
          <a:gradFill rotWithShape="0">
            <a:gsLst>
              <a:gs pos="28000">
                <a:schemeClr val="bg2">
                  <a:lumMod val="25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  <a:gs pos="69000">
                <a:schemeClr val="accent2">
                  <a:lumMod val="40000"/>
                  <a:lumOff val="60000"/>
                </a:schemeClr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fr-FR" b="0">
              <a:solidFill>
                <a:srgbClr val="FF0000"/>
              </a:solidFill>
            </a:endParaRPr>
          </a:p>
        </p:txBody>
      </p:sp>
      <p:sp>
        <p:nvSpPr>
          <p:cNvPr id="130" name="Text Box 24"/>
          <p:cNvSpPr txBox="1">
            <a:spLocks noChangeArrowheads="1"/>
          </p:cNvSpPr>
          <p:nvPr/>
        </p:nvSpPr>
        <p:spPr bwMode="auto">
          <a:xfrm>
            <a:off x="1286706" y="4548531"/>
            <a:ext cx="562957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1400" b="0" dirty="0" smtClean="0">
                <a:latin typeface="Comic Sans MS" charset="0"/>
                <a:ea typeface="SimSun" charset="0"/>
                <a:cs typeface="SimSun" charset="0"/>
              </a:rPr>
              <a:t>Graphite: </a:t>
            </a:r>
            <a:r>
              <a:rPr lang="en-US" altLang="zh-CN" sz="1400" b="0" dirty="0" smtClean="0">
                <a:latin typeface="Symbol" charset="2"/>
                <a:ea typeface="SimSun" charset="0"/>
                <a:cs typeface="Symbol" charset="2"/>
              </a:rPr>
              <a:t>m</a:t>
            </a:r>
            <a:r>
              <a:rPr lang="en-US" altLang="zh-CN" sz="1400" b="0" dirty="0" smtClean="0">
                <a:latin typeface="Comic Sans MS" charset="0"/>
                <a:ea typeface="SimSun" charset="0"/>
                <a:cs typeface="SimSun" charset="0"/>
              </a:rPr>
              <a:t> = 0,1                                                   </a:t>
            </a:r>
            <a:r>
              <a:rPr lang="en-US" altLang="zh-CN" sz="1400" b="0" dirty="0" err="1" smtClean="0">
                <a:latin typeface="Comic Sans MS" charset="0"/>
                <a:ea typeface="SimSun" charset="0"/>
                <a:cs typeface="SimSun" charset="0"/>
              </a:rPr>
              <a:t>CFx</a:t>
            </a:r>
            <a:r>
              <a:rPr lang="en-US" altLang="zh-CN" sz="1400" b="0" dirty="0" smtClean="0">
                <a:latin typeface="Comic Sans MS" charset="0"/>
                <a:ea typeface="SimSun" charset="0"/>
                <a:cs typeface="SimSun" charset="0"/>
              </a:rPr>
              <a:t>: </a:t>
            </a:r>
            <a:r>
              <a:rPr lang="en-US" altLang="zh-CN" sz="1400" dirty="0" smtClean="0">
                <a:latin typeface="Symbol" charset="2"/>
                <a:ea typeface="SimSun" charset="0"/>
                <a:cs typeface="Symbol" charset="2"/>
              </a:rPr>
              <a:t>m</a:t>
            </a:r>
            <a:r>
              <a:rPr lang="en-US" altLang="zh-CN" sz="1400" dirty="0" smtClean="0">
                <a:latin typeface="Comic Sans MS" charset="0"/>
                <a:ea typeface="SimSun" charset="0"/>
                <a:cs typeface="SimSun" charset="0"/>
              </a:rPr>
              <a:t> </a:t>
            </a:r>
            <a:r>
              <a:rPr lang="en-US" altLang="zh-CN" sz="1400" dirty="0">
                <a:latin typeface="Comic Sans MS" charset="0"/>
                <a:ea typeface="SimSun" charset="0"/>
                <a:cs typeface="SimSun" charset="0"/>
              </a:rPr>
              <a:t>= </a:t>
            </a:r>
            <a:r>
              <a:rPr lang="en-US" altLang="zh-CN" sz="1400" dirty="0" smtClean="0">
                <a:latin typeface="Comic Sans MS" charset="0"/>
                <a:ea typeface="SimSun" charset="0"/>
                <a:cs typeface="SimSun" charset="0"/>
              </a:rPr>
              <a:t>0,09  </a:t>
            </a:r>
            <a:endParaRPr lang="en-US" altLang="zh-CN" sz="1400" b="0" dirty="0">
              <a:latin typeface="Comic Sans MS" charset="0"/>
              <a:ea typeface="SimSun" charset="0"/>
              <a:cs typeface="SimSun" charset="0"/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7327544" y="3683000"/>
            <a:ext cx="18920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i="1" dirty="0" smtClean="0">
                <a:solidFill>
                  <a:srgbClr val="184B5B"/>
                </a:solidFill>
                <a:latin typeface="Symbol" charset="2"/>
                <a:ea typeface="SimSun" charset="0"/>
                <a:cs typeface="Symbol" charset="2"/>
              </a:rPr>
              <a:t> </a:t>
            </a:r>
            <a:r>
              <a:rPr lang="en-US" altLang="zh-CN" i="1" dirty="0" smtClean="0">
                <a:solidFill>
                  <a:srgbClr val="184B5B"/>
                </a:solidFill>
                <a:latin typeface="Comic Sans MS"/>
                <a:ea typeface="SimSun" charset="0"/>
                <a:cs typeface="Comic Sans MS"/>
              </a:rPr>
              <a:t>Good lubricant </a:t>
            </a:r>
          </a:p>
          <a:p>
            <a:pPr algn="ctr"/>
            <a:r>
              <a:rPr lang="en-US" altLang="zh-CN" i="1" dirty="0">
                <a:solidFill>
                  <a:srgbClr val="184B5B"/>
                </a:solidFill>
                <a:latin typeface="Comic Sans MS"/>
                <a:ea typeface="SimSun" charset="0"/>
                <a:cs typeface="Comic Sans MS"/>
              </a:rPr>
              <a:t>i</a:t>
            </a:r>
            <a:r>
              <a:rPr lang="en-US" altLang="zh-CN" i="1" dirty="0" smtClean="0">
                <a:solidFill>
                  <a:srgbClr val="184B5B"/>
                </a:solidFill>
                <a:latin typeface="Comic Sans MS"/>
                <a:ea typeface="SimSun" charset="0"/>
                <a:cs typeface="Comic Sans MS"/>
              </a:rPr>
              <a:t>f </a:t>
            </a:r>
            <a:r>
              <a:rPr lang="en-US" altLang="zh-CN" i="1" dirty="0" smtClean="0">
                <a:solidFill>
                  <a:srgbClr val="184B5B"/>
                </a:solidFill>
                <a:latin typeface="Symbol" charset="2"/>
                <a:ea typeface="SimSun" charset="0"/>
                <a:cs typeface="Symbol" charset="2"/>
              </a:rPr>
              <a:t>m </a:t>
            </a:r>
            <a:r>
              <a:rPr lang="en-US" altLang="zh-CN" i="1" dirty="0" smtClean="0">
                <a:solidFill>
                  <a:srgbClr val="184B5B"/>
                </a:solidFill>
                <a:latin typeface="Comic Sans MS" charset="0"/>
                <a:ea typeface="SimSun" charset="0"/>
                <a:cs typeface="SimSun" charset="0"/>
              </a:rPr>
              <a:t>≤ 0,1 </a:t>
            </a:r>
            <a:endParaRPr lang="fr-FR" i="1" dirty="0">
              <a:solidFill>
                <a:srgbClr val="184B5B"/>
              </a:solidFill>
            </a:endParaRPr>
          </a:p>
        </p:txBody>
      </p:sp>
      <p:sp>
        <p:nvSpPr>
          <p:cNvPr id="133" name="Text Box 360"/>
          <p:cNvSpPr txBox="1">
            <a:spLocks noChangeArrowheads="1"/>
          </p:cNvSpPr>
          <p:nvPr/>
        </p:nvSpPr>
        <p:spPr bwMode="auto">
          <a:xfrm>
            <a:off x="4870450" y="6261100"/>
            <a:ext cx="25717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800" b="0">
                <a:latin typeface="Comic Sans MS" charset="0"/>
                <a:cs typeface="+mn-cs"/>
              </a:rPr>
              <a:t>Good thermal stability</a:t>
            </a:r>
            <a:endParaRPr lang="fr-FR" b="0">
              <a:cs typeface="+mn-cs"/>
            </a:endParaRPr>
          </a:p>
        </p:txBody>
      </p:sp>
      <p:sp>
        <p:nvSpPr>
          <p:cNvPr id="134" name="Text Box 361"/>
          <p:cNvSpPr txBox="1">
            <a:spLocks noChangeArrowheads="1"/>
          </p:cNvSpPr>
          <p:nvPr/>
        </p:nvSpPr>
        <p:spPr bwMode="auto">
          <a:xfrm>
            <a:off x="1701800" y="6273800"/>
            <a:ext cx="261620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800" b="0" dirty="0">
                <a:latin typeface="Comic Sans MS" charset="0"/>
                <a:cs typeface="+mn-cs"/>
              </a:rPr>
              <a:t>High </a:t>
            </a:r>
            <a:r>
              <a:rPr lang="fr-FR" sz="1800" b="0" dirty="0" err="1">
                <a:latin typeface="Comic Sans MS" charset="0"/>
                <a:cs typeface="+mn-cs"/>
              </a:rPr>
              <a:t>chemical</a:t>
            </a:r>
            <a:r>
              <a:rPr lang="fr-FR" sz="1800" b="0" dirty="0">
                <a:latin typeface="Comic Sans MS" charset="0"/>
                <a:cs typeface="+mn-cs"/>
              </a:rPr>
              <a:t> </a:t>
            </a:r>
            <a:r>
              <a:rPr lang="fr-FR" sz="1800" b="0" dirty="0" err="1">
                <a:latin typeface="Comic Sans MS" charset="0"/>
                <a:cs typeface="+mn-cs"/>
              </a:rPr>
              <a:t>stability</a:t>
            </a:r>
            <a:endParaRPr lang="fr-FR" b="0" dirty="0">
              <a:cs typeface="+mn-cs"/>
            </a:endParaRPr>
          </a:p>
        </p:txBody>
      </p:sp>
      <p:sp>
        <p:nvSpPr>
          <p:cNvPr id="135" name="Text Box 362"/>
          <p:cNvSpPr txBox="1">
            <a:spLocks noChangeArrowheads="1"/>
          </p:cNvSpPr>
          <p:nvPr/>
        </p:nvSpPr>
        <p:spPr bwMode="auto">
          <a:xfrm>
            <a:off x="6211888" y="5605463"/>
            <a:ext cx="2678112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1800" b="0">
                <a:latin typeface="Comic Sans MS" charset="0"/>
                <a:cs typeface="+mn-cs"/>
              </a:rPr>
              <a:t>Anticorrosive and</a:t>
            </a:r>
          </a:p>
          <a:p>
            <a:pPr algn="ctr">
              <a:defRPr/>
            </a:pPr>
            <a:r>
              <a:rPr lang="fr-FR" sz="1800" b="0">
                <a:latin typeface="Comic Sans MS" charset="0"/>
                <a:cs typeface="+mn-cs"/>
              </a:rPr>
              <a:t>hydrophobic properties</a:t>
            </a:r>
            <a:endParaRPr lang="fr-FR" b="0">
              <a:cs typeface="+mn-cs"/>
            </a:endParaRPr>
          </a:p>
        </p:txBody>
      </p:sp>
      <p:sp>
        <p:nvSpPr>
          <p:cNvPr id="136" name="Text Box 363"/>
          <p:cNvSpPr txBox="1">
            <a:spLocks noChangeArrowheads="1"/>
          </p:cNvSpPr>
          <p:nvPr/>
        </p:nvSpPr>
        <p:spPr bwMode="auto">
          <a:xfrm>
            <a:off x="-19050" y="5605463"/>
            <a:ext cx="2787650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800" b="0">
                <a:latin typeface="Comic Sans MS" charset="0"/>
                <a:cs typeface="+mn-cs"/>
              </a:rPr>
              <a:t>Good friction properties</a:t>
            </a:r>
            <a:endParaRPr lang="fr-FR" b="0">
              <a:cs typeface="+mn-cs"/>
            </a:endParaRPr>
          </a:p>
        </p:txBody>
      </p:sp>
      <p:sp>
        <p:nvSpPr>
          <p:cNvPr id="137" name="Line 364"/>
          <p:cNvSpPr>
            <a:spLocks noChangeShapeType="1"/>
          </p:cNvSpPr>
          <p:nvPr/>
        </p:nvSpPr>
        <p:spPr bwMode="auto">
          <a:xfrm flipH="1">
            <a:off x="3479800" y="5668963"/>
            <a:ext cx="311150" cy="6731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39" name="Line 371"/>
          <p:cNvSpPr>
            <a:spLocks noChangeShapeType="1"/>
          </p:cNvSpPr>
          <p:nvPr/>
        </p:nvSpPr>
        <p:spPr bwMode="auto">
          <a:xfrm>
            <a:off x="6146800" y="5668963"/>
            <a:ext cx="381000" cy="1524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40" name="Line 382"/>
          <p:cNvSpPr>
            <a:spLocks noChangeShapeType="1"/>
          </p:cNvSpPr>
          <p:nvPr/>
        </p:nvSpPr>
        <p:spPr bwMode="auto">
          <a:xfrm>
            <a:off x="5073650" y="5694363"/>
            <a:ext cx="311150" cy="6731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41" name="Line 387"/>
          <p:cNvSpPr>
            <a:spLocks noChangeShapeType="1"/>
          </p:cNvSpPr>
          <p:nvPr/>
        </p:nvSpPr>
        <p:spPr bwMode="auto">
          <a:xfrm flipH="1">
            <a:off x="2730500" y="5668963"/>
            <a:ext cx="381000" cy="1524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42" name="Flèche vers le bas 141"/>
          <p:cNvSpPr/>
          <p:nvPr/>
        </p:nvSpPr>
        <p:spPr>
          <a:xfrm>
            <a:off x="4584700" y="4817984"/>
            <a:ext cx="165100" cy="377447"/>
          </a:xfrm>
          <a:prstGeom prst="downArrow">
            <a:avLst/>
          </a:prstGeom>
          <a:gradFill>
            <a:gsLst>
              <a:gs pos="28000">
                <a:schemeClr val="bg2">
                  <a:lumMod val="25000"/>
                </a:schemeClr>
              </a:gs>
              <a:gs pos="69000">
                <a:schemeClr val="accent1">
                  <a:tint val="80000"/>
                  <a:shade val="100000"/>
                  <a:satMod val="150000"/>
                </a:schemeClr>
              </a:gs>
              <a:gs pos="100000">
                <a:schemeClr val="accent1">
                  <a:tint val="50000"/>
                  <a:shade val="100000"/>
                  <a:satMod val="150000"/>
                </a:schemeClr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3" name="Rectangle 6"/>
          <p:cNvSpPr>
            <a:spLocks noChangeArrowheads="1"/>
          </p:cNvSpPr>
          <p:nvPr/>
        </p:nvSpPr>
        <p:spPr bwMode="auto">
          <a:xfrm>
            <a:off x="3121661" y="5116691"/>
            <a:ext cx="3077527" cy="661809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just"/>
            <a:r>
              <a:rPr lang="fr-FR" sz="2400" i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Fluorinated</a:t>
            </a:r>
            <a:r>
              <a:rPr lang="fr-FR" sz="2400" i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  <a:r>
              <a:rPr lang="fr-FR" sz="2400" i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carbons</a:t>
            </a:r>
            <a:endParaRPr lang="fr-FR" sz="2400" b="0" dirty="0">
              <a:solidFill>
                <a:schemeClr val="tx2">
                  <a:lumMod val="75000"/>
                  <a:lumOff val="25000"/>
                </a:schemeClr>
              </a:solidFill>
              <a:latin typeface="Comic Sans MS" charset="0"/>
            </a:endParaRPr>
          </a:p>
        </p:txBody>
      </p:sp>
      <p:pic>
        <p:nvPicPr>
          <p:cNvPr id="144" name="Picture 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00" y="3190875"/>
            <a:ext cx="1654175" cy="137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5" name="Picture 4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0" y="3013075"/>
            <a:ext cx="2286000" cy="1517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6" name="Text Box 51"/>
          <p:cNvSpPr txBox="1">
            <a:spLocks noChangeArrowheads="1"/>
          </p:cNvSpPr>
          <p:nvPr/>
        </p:nvSpPr>
        <p:spPr bwMode="auto">
          <a:xfrm>
            <a:off x="3350896" y="3165475"/>
            <a:ext cx="137540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sz="1400" dirty="0" smtClean="0">
                <a:latin typeface="Arial" charset="0"/>
              </a:rPr>
              <a:t> van der </a:t>
            </a:r>
            <a:r>
              <a:rPr lang="fr-FR" sz="1400" dirty="0" err="1" smtClean="0">
                <a:latin typeface="Arial" charset="0"/>
              </a:rPr>
              <a:t>Waals</a:t>
            </a:r>
            <a:endParaRPr lang="fr-FR" sz="1400" dirty="0" smtClean="0">
              <a:latin typeface="Arial" charset="0"/>
            </a:endParaRPr>
          </a:p>
          <a:p>
            <a:pPr algn="ctr"/>
            <a:r>
              <a:rPr lang="fr-FR" sz="1400" dirty="0" smtClean="0">
                <a:latin typeface="Arial" charset="0"/>
              </a:rPr>
              <a:t>gap </a:t>
            </a:r>
            <a:endParaRPr lang="fr-FR" b="0" dirty="0"/>
          </a:p>
        </p:txBody>
      </p:sp>
      <p:sp>
        <p:nvSpPr>
          <p:cNvPr id="148" name="Line 53"/>
          <p:cNvSpPr>
            <a:spLocks noChangeShapeType="1"/>
          </p:cNvSpPr>
          <p:nvPr/>
        </p:nvSpPr>
        <p:spPr bwMode="auto">
          <a:xfrm flipH="1">
            <a:off x="2743201" y="3394076"/>
            <a:ext cx="719999" cy="25199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49" name="Line 53"/>
          <p:cNvSpPr>
            <a:spLocks noChangeShapeType="1"/>
          </p:cNvSpPr>
          <p:nvPr/>
        </p:nvSpPr>
        <p:spPr bwMode="auto">
          <a:xfrm>
            <a:off x="4724399" y="3394076"/>
            <a:ext cx="1043995" cy="32399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5670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ise">
  <a:themeElements>
    <a:clrScheme name="Bris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is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is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Brise.thmx</Template>
  <TotalTime>1617</TotalTime>
  <Words>1930</Words>
  <Application>Microsoft Macintosh PowerPoint</Application>
  <PresentationFormat>Présentation à l'écran (4:3)</PresentationFormat>
  <Paragraphs>450</Paragraphs>
  <Slides>28</Slides>
  <Notes>5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4</vt:i4>
      </vt:variant>
      <vt:variant>
        <vt:lpstr>Titres des diapositives</vt:lpstr>
      </vt:variant>
      <vt:variant>
        <vt:i4>28</vt:i4>
      </vt:variant>
    </vt:vector>
  </HeadingPairs>
  <TitlesOfParts>
    <vt:vector size="33" baseType="lpstr">
      <vt:lpstr>Brise</vt:lpstr>
      <vt:lpstr>Image</vt:lpstr>
      <vt:lpstr>Feuille de calcul</vt:lpstr>
      <vt:lpstr>Équation</vt:lpstr>
      <vt:lpstr>Document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GTSI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Philippe Thomas</dc:creator>
  <cp:lastModifiedBy>Philippe Thomas</cp:lastModifiedBy>
  <cp:revision>123</cp:revision>
  <dcterms:created xsi:type="dcterms:W3CDTF">2017-05-02T15:24:37Z</dcterms:created>
  <dcterms:modified xsi:type="dcterms:W3CDTF">2017-05-16T13:36:56Z</dcterms:modified>
</cp:coreProperties>
</file>